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sldIdLst>
    <p:sldId id="257" r:id="rId4"/>
    <p:sldId id="259" r:id="rId5"/>
    <p:sldId id="258" r:id="rId6"/>
    <p:sldId id="260" r:id="rId7"/>
    <p:sldId id="261" r:id="rId8"/>
    <p:sldId id="262" r:id="rId9"/>
    <p:sldId id="269" r:id="rId10"/>
    <p:sldId id="407" r:id="rId11"/>
    <p:sldId id="408" r:id="rId12"/>
    <p:sldId id="409" r:id="rId13"/>
    <p:sldId id="410" r:id="rId14"/>
    <p:sldId id="272" r:id="rId15"/>
    <p:sldId id="310" r:id="rId16"/>
    <p:sldId id="311" r:id="rId17"/>
    <p:sldId id="312" r:id="rId18"/>
    <p:sldId id="313" r:id="rId19"/>
    <p:sldId id="314" r:id="rId20"/>
    <p:sldId id="270" r:id="rId21"/>
    <p:sldId id="374" r:id="rId22"/>
    <p:sldId id="375" r:id="rId23"/>
    <p:sldId id="376" r:id="rId24"/>
    <p:sldId id="377" r:id="rId25"/>
    <p:sldId id="378" r:id="rId26"/>
    <p:sldId id="379" r:id="rId27"/>
    <p:sldId id="380" r:id="rId28"/>
    <p:sldId id="381" r:id="rId29"/>
    <p:sldId id="382" r:id="rId30"/>
    <p:sldId id="271" r:id="rId31"/>
    <p:sldId id="278" r:id="rId32"/>
    <p:sldId id="279" r:id="rId33"/>
    <p:sldId id="283" r:id="rId34"/>
    <p:sldId id="280" r:id="rId35"/>
    <p:sldId id="284" r:id="rId36"/>
    <p:sldId id="285" r:id="rId37"/>
    <p:sldId id="286" r:id="rId38"/>
    <p:sldId id="289" r:id="rId39"/>
    <p:sldId id="290" r:id="rId40"/>
    <p:sldId id="287" r:id="rId41"/>
    <p:sldId id="288" r:id="rId42"/>
    <p:sldId id="273" r:id="rId43"/>
    <p:sldId id="315" r:id="rId44"/>
    <p:sldId id="316" r:id="rId45"/>
    <p:sldId id="317" r:id="rId46"/>
    <p:sldId id="318" r:id="rId47"/>
    <p:sldId id="319" r:id="rId48"/>
    <p:sldId id="320" r:id="rId49"/>
    <p:sldId id="321" r:id="rId50"/>
    <p:sldId id="322" r:id="rId51"/>
    <p:sldId id="323" r:id="rId52"/>
    <p:sldId id="267" r:id="rId53"/>
    <p:sldId id="282" r:id="rId54"/>
  </p:sldIdLst>
  <p:sldSz cx="12192000" cy="6858000"/>
  <p:notesSz cx="6858000" cy="9144000"/>
  <p:custDataLst>
    <p:tags r:id="rId5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幸全" initials="幸全"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9" Type="http://schemas.openxmlformats.org/officeDocument/2006/relationships/tags" Target="tags/tag202.xml"/><Relationship Id="rId58" Type="http://schemas.openxmlformats.org/officeDocument/2006/relationships/commentAuthors" Target="commentAuthors.xml"/><Relationship Id="rId57" Type="http://schemas.openxmlformats.org/officeDocument/2006/relationships/tableStyles" Target="tableStyles.xml"/><Relationship Id="rId56" Type="http://schemas.openxmlformats.org/officeDocument/2006/relationships/viewProps" Target="viewProps.xml"/><Relationship Id="rId55" Type="http://schemas.openxmlformats.org/officeDocument/2006/relationships/presProps" Target="presProps.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tags" Target="../tags/tag5.xml"/><Relationship Id="rId3" Type="http://schemas.openxmlformats.org/officeDocument/2006/relationships/image" Target="../media/image2.png"/><Relationship Id="rId2" Type="http://schemas.openxmlformats.org/officeDocument/2006/relationships/tags" Target="../tags/tag4.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image" Target="../media/image3.png"/><Relationship Id="rId6" Type="http://schemas.openxmlformats.org/officeDocument/2006/relationships/tags" Target="../tags/tag8.xml"/><Relationship Id="rId5" Type="http://schemas.openxmlformats.org/officeDocument/2006/relationships/image" Target="../media/image2.png"/><Relationship Id="rId4" Type="http://schemas.openxmlformats.org/officeDocument/2006/relationships/tags" Target="../tags/tag7.xml"/><Relationship Id="rId3" Type="http://schemas.openxmlformats.org/officeDocument/2006/relationships/image" Target="../media/image4.png"/><Relationship Id="rId2" Type="http://schemas.openxmlformats.org/officeDocument/2006/relationships/tags" Target="../tags/tag6.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tags" Target="../tags/tag12.xml"/><Relationship Id="rId3" Type="http://schemas.openxmlformats.org/officeDocument/2006/relationships/image" Target="../media/image2.png"/><Relationship Id="rId2" Type="http://schemas.openxmlformats.org/officeDocument/2006/relationships/tags" Target="../tags/tag11.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tags" Target="../tags/tag14.xml"/><Relationship Id="rId3" Type="http://schemas.openxmlformats.org/officeDocument/2006/relationships/image" Target="../media/image2.png"/><Relationship Id="rId2" Type="http://schemas.openxmlformats.org/officeDocument/2006/relationships/tags" Target="../tags/tag13.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image" Target="../media/image2.png"/><Relationship Id="rId4" Type="http://schemas.openxmlformats.org/officeDocument/2006/relationships/tags" Target="../tags/tag16.xml"/><Relationship Id="rId3" Type="http://schemas.openxmlformats.org/officeDocument/2006/relationships/image" Target="../media/image4.png"/><Relationship Id="rId2" Type="http://schemas.openxmlformats.org/officeDocument/2006/relationships/tags" Target="../tags/tag15.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tags" Target="../tags/tag18.xml"/><Relationship Id="rId3" Type="http://schemas.openxmlformats.org/officeDocument/2006/relationships/image" Target="../media/image2.png"/><Relationship Id="rId2" Type="http://schemas.openxmlformats.org/officeDocument/2006/relationships/tags" Target="../tags/tag17.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tags" Target="../tags/tag20.xml"/><Relationship Id="rId3" Type="http://schemas.openxmlformats.org/officeDocument/2006/relationships/image" Target="../media/image2.png"/><Relationship Id="rId2" Type="http://schemas.openxmlformats.org/officeDocument/2006/relationships/tags" Target="../tags/tag19.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tags" Target="../tags/tag22.xml"/><Relationship Id="rId3" Type="http://schemas.openxmlformats.org/officeDocument/2006/relationships/image" Target="../media/image2.png"/><Relationship Id="rId2" Type="http://schemas.openxmlformats.org/officeDocument/2006/relationships/tags" Target="../tags/tag21.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image" Target="../media/image1.png"/><Relationship Id="rId2" Type="http://schemas.openxmlformats.org/officeDocument/2006/relationships/tags" Target="../tags/tag23.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tags" Target="../tags/tag30.xml"/><Relationship Id="rId7" Type="http://schemas.openxmlformats.org/officeDocument/2006/relationships/tags" Target="../tags/tag29.xml"/><Relationship Id="rId6" Type="http://schemas.openxmlformats.org/officeDocument/2006/relationships/tags" Target="../tags/tag28.xml"/><Relationship Id="rId5" Type="http://schemas.openxmlformats.org/officeDocument/2006/relationships/image" Target="../media/image3.png"/><Relationship Id="rId4" Type="http://schemas.openxmlformats.org/officeDocument/2006/relationships/tags" Target="../tags/tag27.xml"/><Relationship Id="rId3" Type="http://schemas.openxmlformats.org/officeDocument/2006/relationships/image" Target="../media/image2.png"/><Relationship Id="rId2" Type="http://schemas.openxmlformats.org/officeDocument/2006/relationships/tags" Target="../tags/tag26.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37.xml"/><Relationship Id="rId8" Type="http://schemas.openxmlformats.org/officeDocument/2006/relationships/tags" Target="../tags/tag36.xml"/><Relationship Id="rId7" Type="http://schemas.openxmlformats.org/officeDocument/2006/relationships/tags" Target="../tags/tag35.xml"/><Relationship Id="rId6" Type="http://schemas.openxmlformats.org/officeDocument/2006/relationships/image" Target="../media/image3.png"/><Relationship Id="rId5" Type="http://schemas.openxmlformats.org/officeDocument/2006/relationships/tags" Target="../tags/tag34.xml"/><Relationship Id="rId4" Type="http://schemas.openxmlformats.org/officeDocument/2006/relationships/image" Target="../media/image2.png"/><Relationship Id="rId3" Type="http://schemas.openxmlformats.org/officeDocument/2006/relationships/tags" Target="../tags/tag33.xml"/><Relationship Id="rId2" Type="http://schemas.openxmlformats.org/officeDocument/2006/relationships/tags" Target="../tags/tag32.xml"/><Relationship Id="rId11" Type="http://schemas.openxmlformats.org/officeDocument/2006/relationships/tags" Target="../tags/tag39.xml"/><Relationship Id="rId10" Type="http://schemas.openxmlformats.org/officeDocument/2006/relationships/tags" Target="../tags/tag38.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45.xml"/><Relationship Id="rId8" Type="http://schemas.openxmlformats.org/officeDocument/2006/relationships/tags" Target="../tags/tag44.xml"/><Relationship Id="rId7" Type="http://schemas.openxmlformats.org/officeDocument/2006/relationships/tags" Target="../tags/tag43.xml"/><Relationship Id="rId6" Type="http://schemas.openxmlformats.org/officeDocument/2006/relationships/image" Target="../media/image3.png"/><Relationship Id="rId5" Type="http://schemas.openxmlformats.org/officeDocument/2006/relationships/tags" Target="../tags/tag42.xml"/><Relationship Id="rId4" Type="http://schemas.openxmlformats.org/officeDocument/2006/relationships/image" Target="../media/image2.png"/><Relationship Id="rId3" Type="http://schemas.openxmlformats.org/officeDocument/2006/relationships/tags" Target="../tags/tag41.xml"/><Relationship Id="rId2" Type="http://schemas.openxmlformats.org/officeDocument/2006/relationships/tags" Target="../tags/tag40.xml"/><Relationship Id="rId12" Type="http://schemas.openxmlformats.org/officeDocument/2006/relationships/tags" Target="../tags/tag48.xml"/><Relationship Id="rId11" Type="http://schemas.openxmlformats.org/officeDocument/2006/relationships/tags" Target="../tags/tag47.xml"/><Relationship Id="rId10" Type="http://schemas.openxmlformats.org/officeDocument/2006/relationships/tags" Target="../tags/tag46.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54.xml"/><Relationship Id="rId8" Type="http://schemas.openxmlformats.org/officeDocument/2006/relationships/tags" Target="../tags/tag53.xml"/><Relationship Id="rId7" Type="http://schemas.openxmlformats.org/officeDocument/2006/relationships/tags" Target="../tags/tag52.xml"/><Relationship Id="rId6" Type="http://schemas.openxmlformats.org/officeDocument/2006/relationships/image" Target="../media/image3.png"/><Relationship Id="rId5" Type="http://schemas.openxmlformats.org/officeDocument/2006/relationships/tags" Target="../tags/tag51.xml"/><Relationship Id="rId4" Type="http://schemas.openxmlformats.org/officeDocument/2006/relationships/image" Target="../media/image2.png"/><Relationship Id="rId3" Type="http://schemas.openxmlformats.org/officeDocument/2006/relationships/tags" Target="../tags/tag50.xml"/><Relationship Id="rId2" Type="http://schemas.openxmlformats.org/officeDocument/2006/relationships/tags" Target="../tags/tag49.xml"/><Relationship Id="rId12" Type="http://schemas.openxmlformats.org/officeDocument/2006/relationships/tags" Target="../tags/tag57.xml"/><Relationship Id="rId11" Type="http://schemas.openxmlformats.org/officeDocument/2006/relationships/tags" Target="../tags/tag56.xml"/><Relationship Id="rId10" Type="http://schemas.openxmlformats.org/officeDocument/2006/relationships/tags" Target="../tags/tag55.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63.xml"/><Relationship Id="rId8" Type="http://schemas.openxmlformats.org/officeDocument/2006/relationships/tags" Target="../tags/tag62.xml"/><Relationship Id="rId7" Type="http://schemas.openxmlformats.org/officeDocument/2006/relationships/tags" Target="../tags/tag61.xml"/><Relationship Id="rId6" Type="http://schemas.openxmlformats.org/officeDocument/2006/relationships/image" Target="../media/image3.png"/><Relationship Id="rId5" Type="http://schemas.openxmlformats.org/officeDocument/2006/relationships/tags" Target="../tags/tag60.xml"/><Relationship Id="rId4" Type="http://schemas.openxmlformats.org/officeDocument/2006/relationships/image" Target="../media/image2.png"/><Relationship Id="rId3" Type="http://schemas.openxmlformats.org/officeDocument/2006/relationships/tags" Target="../tags/tag59.xml"/><Relationship Id="rId2" Type="http://schemas.openxmlformats.org/officeDocument/2006/relationships/tags" Target="../tags/tag58.xml"/><Relationship Id="rId12" Type="http://schemas.openxmlformats.org/officeDocument/2006/relationships/tags" Target="../tags/tag66.xml"/><Relationship Id="rId11" Type="http://schemas.openxmlformats.org/officeDocument/2006/relationships/tags" Target="../tags/tag65.xml"/><Relationship Id="rId10" Type="http://schemas.openxmlformats.org/officeDocument/2006/relationships/tags" Target="../tags/tag64.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72.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image" Target="../media/image3.png"/><Relationship Id="rId5" Type="http://schemas.openxmlformats.org/officeDocument/2006/relationships/tags" Target="../tags/tag69.xml"/><Relationship Id="rId4" Type="http://schemas.openxmlformats.org/officeDocument/2006/relationships/image" Target="../media/image2.png"/><Relationship Id="rId3" Type="http://schemas.openxmlformats.org/officeDocument/2006/relationships/tags" Target="../tags/tag68.xml"/><Relationship Id="rId2" Type="http://schemas.openxmlformats.org/officeDocument/2006/relationships/tags" Target="../tags/tag67.xml"/><Relationship Id="rId14" Type="http://schemas.openxmlformats.org/officeDocument/2006/relationships/tags" Target="../tags/tag77.xml"/><Relationship Id="rId13" Type="http://schemas.openxmlformats.org/officeDocument/2006/relationships/tags" Target="../tags/tag76.xml"/><Relationship Id="rId12" Type="http://schemas.openxmlformats.org/officeDocument/2006/relationships/tags" Target="../tags/tag75.xml"/><Relationship Id="rId11" Type="http://schemas.openxmlformats.org/officeDocument/2006/relationships/tags" Target="../tags/tag74.xml"/><Relationship Id="rId10" Type="http://schemas.openxmlformats.org/officeDocument/2006/relationships/tags" Target="../tags/tag73.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83.xml"/><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image" Target="../media/image3.png"/><Relationship Id="rId5" Type="http://schemas.openxmlformats.org/officeDocument/2006/relationships/tags" Target="../tags/tag80.xml"/><Relationship Id="rId4" Type="http://schemas.openxmlformats.org/officeDocument/2006/relationships/image" Target="../media/image2.png"/><Relationship Id="rId3" Type="http://schemas.openxmlformats.org/officeDocument/2006/relationships/tags" Target="../tags/tag79.xml"/><Relationship Id="rId2" Type="http://schemas.openxmlformats.org/officeDocument/2006/relationships/tags" Target="../tags/tag78.xml"/><Relationship Id="rId11" Type="http://schemas.openxmlformats.org/officeDocument/2006/relationships/tags" Target="../tags/tag85.xml"/><Relationship Id="rId10" Type="http://schemas.openxmlformats.org/officeDocument/2006/relationships/tags" Target="../tags/tag84.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3" name="图片 2"/>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a:stretch>
            <a:fillRect/>
          </a:stretch>
        </p:blipFill>
        <p:spPr>
          <a:xfrm>
            <a:off x="693735" y="0"/>
            <a:ext cx="10804530" cy="6858000"/>
          </a:xfrm>
          <a:prstGeom prst="rect">
            <a:avLst/>
          </a:prstGeom>
        </p:spPr>
      </p:pic>
      <p:sp>
        <p:nvSpPr>
          <p:cNvPr id="16" name="日期占位符 15"/>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2" name="副标题 2"/>
          <p:cNvSpPr/>
          <p:nvPr>
            <p:ph type="subTitle" idx="3" hasCustomPrompt="1"/>
            <p:custDataLst>
              <p:tags r:id="rId4"/>
            </p:custDataLst>
          </p:nvPr>
        </p:nvSpPr>
        <p:spPr>
          <a:xfrm>
            <a:off x="1258916" y="4060315"/>
            <a:ext cx="4786332" cy="470241"/>
          </a:xfrm>
        </p:spPr>
        <p:txBody>
          <a:bodyPr vert="horz" wrap="square" lIns="0" tIns="0" rIns="0" bIns="0" rtlCol="0">
            <a:normAutofit/>
          </a:bodyPr>
          <a:lstStyle>
            <a:lvl1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kumimoji="0" lang="zh-CN" altLang="en-US" sz="2400" b="0" i="0" u="none" strike="noStrike" kern="1200" cap="none" spc="200" normalizeH="0" baseline="0" noProof="0" dirty="0">
                <a:ln>
                  <a:noFill/>
                </a:ln>
                <a:solidFill>
                  <a:schemeClr val="dk1">
                    <a:lumMod val="65000"/>
                    <a:lumOff val="35000"/>
                  </a:schemeClr>
                </a:solidFill>
                <a:effectLst/>
                <a:uLnTx/>
                <a:uFillTx/>
                <a:latin typeface="Arial" panose="020B0604020202020204" pitchFamily="34" charset="0"/>
                <a:ea typeface="微软雅黑" panose="020B0503020204020204" charset="-122"/>
                <a:cs typeface="+mn-cs"/>
              </a:defRPr>
            </a:lvl1pPr>
            <a:lvl2pPr marL="457200" indent="0" algn="ctr"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sz="20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2pPr>
            <a:lvl3pPr marL="914400" indent="0" algn="ctr" defTabSz="914400" rtl="0" eaLnBrk="1" fontAlgn="auto" latinLnBrk="0" hangingPunct="1">
              <a:lnSpc>
                <a:spcPct val="130000"/>
              </a:lnSpc>
              <a:spcBef>
                <a:spcPts val="0"/>
              </a:spcBef>
              <a:spcAft>
                <a:spcPts val="1000"/>
              </a:spcAft>
              <a:buFont typeface="Arial" panose="020B0604020202020204" pitchFamily="34" charset="0"/>
              <a:buNone/>
              <a:defRPr sz="18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3pPr>
            <a:lvl4pPr marL="1371600" indent="0" algn="ctr"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4pPr>
            <a:lvl5pPr marL="1828800" indent="0" algn="ctr"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r>
              <a:rPr>
                <a:sym typeface="+mn-ea"/>
              </a:rPr>
              <a:t>单击此处编辑副标题</a:t>
            </a:r>
            <a:endParaRPr>
              <a:sym typeface="+mn-ea"/>
            </a:endParaRPr>
          </a:p>
        </p:txBody>
      </p:sp>
      <p:sp>
        <p:nvSpPr>
          <p:cNvPr id="4" name="标题 3"/>
          <p:cNvSpPr/>
          <p:nvPr>
            <p:ph type="ctrTitle" idx="2" hasCustomPrompt="1"/>
            <p:custDataLst>
              <p:tags r:id="rId5"/>
            </p:custDataLst>
          </p:nvPr>
        </p:nvSpPr>
        <p:spPr>
          <a:xfrm>
            <a:off x="1219210" y="3077419"/>
            <a:ext cx="4826038" cy="821055"/>
          </a:xfrm>
        </p:spPr>
        <p:txBody>
          <a:bodyPr vert="horz" wrap="square" lIns="0" tIns="0" rIns="0" bIns="0" rtlCol="0" anchor="b" anchorCtr="0">
            <a:normAutofit fontScale="90000"/>
          </a:bodyPr>
          <a:lstStyle>
            <a:lvl1pPr marL="0" marR="0" lvl="0" algn="l" defTabSz="914400" rtl="0" eaLnBrk="1" fontAlgn="auto" latinLnBrk="0" hangingPunct="1">
              <a:lnSpc>
                <a:spcPct val="100000"/>
              </a:lnSpc>
              <a:spcBef>
                <a:spcPct val="0"/>
              </a:spcBef>
              <a:spcAft>
                <a:spcPts val="0"/>
              </a:spcAft>
              <a:buClrTx/>
              <a:buSzTx/>
              <a:buFontTx/>
              <a:buNone/>
              <a:defRPr kumimoji="0" lang="zh-CN" altLang="en-US" sz="5335" b="1" i="0" u="none" strike="noStrike" kern="1200" cap="none" spc="600" normalizeH="0" baseline="0" noProof="0" dirty="0">
                <a:ln>
                  <a:noFill/>
                </a:ln>
                <a:solidFill>
                  <a:schemeClr val="dk1">
                    <a:lumMod val="85000"/>
                    <a:lumOff val="15000"/>
                  </a:schemeClr>
                </a:solidFill>
                <a:effectLst/>
                <a:uLnTx/>
                <a:uFillTx/>
                <a:latin typeface="Arial" panose="020B0604020202020204" pitchFamily="34" charset="0"/>
                <a:ea typeface="汉仪旗黑-85S" panose="00020600040101010101" charset="-122"/>
                <a:cs typeface="+mj-cs"/>
                <a:sym typeface="+mn-ea"/>
              </a:defRPr>
            </a:lvl1pPr>
          </a:lstStyle>
          <a:p>
            <a:pPr lvl="0"/>
            <a:r>
              <a:rPr>
                <a:sym typeface="+mn-ea"/>
              </a:rPr>
              <a:t>编辑标题</a:t>
            </a:r>
            <a:endParaRPr>
              <a:sym typeface="+mn-e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8" name="图片 7"/>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6137910"/>
            <a:ext cx="720090" cy="720090"/>
          </a:xfrm>
          <a:prstGeom prst="rect">
            <a:avLst/>
          </a:prstGeom>
        </p:spPr>
      </p:pic>
      <p:pic>
        <p:nvPicPr>
          <p:cNvPr id="7" name="图片 6"/>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471910" y="6132531"/>
            <a:ext cx="720090" cy="720090"/>
          </a:xfrm>
          <a:prstGeom prst="rect">
            <a:avLst/>
          </a:prstGeom>
        </p:spPr>
      </p:pic>
      <p:sp>
        <p:nvSpPr>
          <p:cNvPr id="2" name="标题 1"/>
          <p:cNvSpPr>
            <a:spLocks noGrp="1"/>
          </p:cNvSpPr>
          <p:nvPr>
            <p:ph type="title"/>
          </p:nvPr>
        </p:nvSpPr>
        <p:spPr>
          <a:xfrm>
            <a:off x="669882" y="443234"/>
            <a:ext cx="10852237" cy="441964"/>
          </a:xfrm>
        </p:spPr>
        <p:txBody>
          <a:bodyPr vert="horz" lIns="90170" tIns="46990" rIns="90170" bIns="4699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nvPr>
        </p:nvSpPr>
        <p:spPr>
          <a:xfrm>
            <a:off x="669882" y="952508"/>
            <a:ext cx="10852237"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3" name="图片 2"/>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215153" y="1862676"/>
            <a:ext cx="3235350" cy="3132637"/>
          </a:xfrm>
          <a:prstGeom prst="rect">
            <a:avLst/>
          </a:prstGeom>
        </p:spPr>
      </p:pic>
      <p:pic>
        <p:nvPicPr>
          <p:cNvPr id="2" name="图片 1"/>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471910" y="6137910"/>
            <a:ext cx="720090" cy="720090"/>
          </a:xfrm>
          <a:prstGeom prst="rect">
            <a:avLst/>
          </a:prstGeom>
        </p:spPr>
      </p:pic>
      <p:pic>
        <p:nvPicPr>
          <p:cNvPr id="7" name="图片 6"/>
          <p:cNvPicPr>
            <a:picLocks noChangeAspect="1"/>
          </p:cNvPicPr>
          <p:nvPr>
            <p:custDataLst>
              <p:tags r:id="rId6"/>
            </p:custDataLst>
          </p:nvPr>
        </p:nvPicPr>
        <p:blipFill>
          <a:blip r:embed="rId7">
            <a:extLst>
              <a:ext uri="{28A0092B-C50C-407E-A947-70E740481C1C}">
                <a14:useLocalDpi xmlns:a14="http://schemas.microsoft.com/office/drawing/2010/main" val="0"/>
              </a:ext>
            </a:extLst>
          </a:blip>
          <a:stretch>
            <a:fillRect/>
          </a:stretch>
        </p:blipFill>
        <p:spPr>
          <a:xfrm>
            <a:off x="11471910" y="0"/>
            <a:ext cx="720090" cy="720090"/>
          </a:xfrm>
          <a:prstGeom prst="rect">
            <a:avLst/>
          </a:prstGeom>
        </p:spPr>
      </p:pic>
      <p:sp>
        <p:nvSpPr>
          <p:cNvPr id="4" name="日期占位符 3"/>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8" name="副标题 2"/>
          <p:cNvSpPr/>
          <p:nvPr>
            <p:ph type="subTitle" idx="3" hasCustomPrompt="1"/>
            <p:custDataLst>
              <p:tags r:id="rId8"/>
            </p:custDataLst>
          </p:nvPr>
        </p:nvSpPr>
        <p:spPr>
          <a:xfrm>
            <a:off x="4521236" y="2976598"/>
            <a:ext cx="6857365" cy="825334"/>
          </a:xfrm>
        </p:spPr>
        <p:txBody>
          <a:bodyPr vert="horz" wrap="square" lIns="0" tIns="0" rIns="0" bIns="0" rtlCol="0">
            <a:normAutofit/>
          </a:bodyPr>
          <a:lstStyle>
            <a:lvl1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kumimoji="0" lang="zh-CN" altLang="en-US" sz="1800" b="0" i="0" u="none" strike="noStrike" kern="1200" cap="none" spc="200" normalizeH="0" baseline="0" noProof="0" dirty="0">
                <a:ln>
                  <a:noFill/>
                </a:ln>
                <a:solidFill>
                  <a:schemeClr val="dk1">
                    <a:lumMod val="65000"/>
                    <a:lumOff val="35000"/>
                  </a:schemeClr>
                </a:solidFill>
                <a:effectLst/>
                <a:uLnTx/>
                <a:uFillTx/>
                <a:latin typeface="Arial" panose="020B0604020202020204" pitchFamily="34" charset="0"/>
                <a:ea typeface="微软雅黑" panose="020B0503020204020204" charset="-122"/>
                <a:cs typeface="+mn-cs"/>
              </a:defRPr>
            </a:lvl1pPr>
            <a:lvl2pPr marL="457200" indent="0" algn="ctr"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sz="20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2pPr>
            <a:lvl3pPr marL="914400" indent="0" algn="ctr" defTabSz="914400" rtl="0" eaLnBrk="1" fontAlgn="auto" latinLnBrk="0" hangingPunct="1">
              <a:lnSpc>
                <a:spcPct val="130000"/>
              </a:lnSpc>
              <a:spcBef>
                <a:spcPts val="0"/>
              </a:spcBef>
              <a:spcAft>
                <a:spcPts val="1000"/>
              </a:spcAft>
              <a:buFont typeface="Arial" panose="020B0604020202020204" pitchFamily="34" charset="0"/>
              <a:buNone/>
              <a:defRPr sz="18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3pPr>
            <a:lvl4pPr marL="1371600" indent="0" algn="ctr"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4pPr>
            <a:lvl5pPr marL="1828800" indent="0" algn="ctr"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r>
              <a:rPr>
                <a:sym typeface="+mn-ea"/>
              </a:rPr>
              <a:t>单击此处编辑副标题</a:t>
            </a:r>
            <a:endParaRPr>
              <a:sym typeface="+mn-ea"/>
            </a:endParaRPr>
          </a:p>
        </p:txBody>
      </p:sp>
      <p:sp>
        <p:nvSpPr>
          <p:cNvPr id="9" name="标题 3"/>
          <p:cNvSpPr/>
          <p:nvPr>
            <p:ph type="ctrTitle" idx="2" hasCustomPrompt="1"/>
            <p:custDataLst>
              <p:tags r:id="rId9"/>
            </p:custDataLst>
          </p:nvPr>
        </p:nvSpPr>
        <p:spPr>
          <a:xfrm>
            <a:off x="4521236" y="2000603"/>
            <a:ext cx="6858000" cy="845820"/>
          </a:xfrm>
        </p:spPr>
        <p:txBody>
          <a:bodyPr vert="horz" wrap="square" lIns="0" tIns="0" rIns="0" bIns="0" rtlCol="0" anchor="b" anchorCtr="0">
            <a:normAutofit fontScale="90000"/>
          </a:bodyPr>
          <a:lstStyle>
            <a:lvl1pPr marL="0" marR="0" lvl="0" algn="l" defTabSz="914400" rtl="0" eaLnBrk="1" fontAlgn="auto" latinLnBrk="0" hangingPunct="1">
              <a:lnSpc>
                <a:spcPct val="100000"/>
              </a:lnSpc>
              <a:spcBef>
                <a:spcPct val="0"/>
              </a:spcBef>
              <a:spcAft>
                <a:spcPts val="0"/>
              </a:spcAft>
              <a:buClrTx/>
              <a:buSzTx/>
              <a:buFontTx/>
              <a:buNone/>
              <a:defRPr kumimoji="0" lang="zh-CN" altLang="en-US" sz="5500" b="1" i="0" u="none" strike="noStrike" kern="1200" cap="none" spc="500" normalizeH="0" baseline="0" noProof="0">
                <a:ln>
                  <a:noFill/>
                </a:ln>
                <a:solidFill>
                  <a:schemeClr val="dk1">
                    <a:lumMod val="85000"/>
                    <a:lumOff val="15000"/>
                  </a:schemeClr>
                </a:solidFill>
                <a:effectLst/>
                <a:uLnTx/>
                <a:uFillTx/>
                <a:latin typeface="Arial" panose="020B0604020202020204" pitchFamily="34" charset="0"/>
                <a:ea typeface="汉仪旗黑-85S" panose="00020600040101010101" charset="-122"/>
                <a:cs typeface="+mj-cs"/>
                <a:sym typeface="+mn-ea"/>
              </a:defRPr>
            </a:lvl1pPr>
          </a:lstStyle>
          <a:p>
            <a:pPr lvl="0"/>
            <a:r>
              <a:rPr>
                <a:sym typeface="+mn-ea"/>
              </a:rPr>
              <a:t>编辑标题</a:t>
            </a:r>
            <a:endParaRPr>
              <a:sym typeface="+mn-ea"/>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pic>
        <p:nvPicPr>
          <p:cNvPr id="9" name="图片 8"/>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6137910"/>
            <a:ext cx="720090" cy="720090"/>
          </a:xfrm>
          <a:prstGeom prst="rect">
            <a:avLst/>
          </a:prstGeom>
        </p:spPr>
      </p:pic>
      <p:pic>
        <p:nvPicPr>
          <p:cNvPr id="8" name="图片 7"/>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471910" y="6132531"/>
            <a:ext cx="720090" cy="720090"/>
          </a:xfrm>
          <a:prstGeom prst="rect">
            <a:avLst/>
          </a:prstGeom>
        </p:spPr>
      </p:pic>
      <p:sp>
        <p:nvSpPr>
          <p:cNvPr id="2" name="标题 1"/>
          <p:cNvSpPr>
            <a:spLocks noGrp="1"/>
          </p:cNvSpPr>
          <p:nvPr>
            <p:ph type="title"/>
          </p:nvPr>
        </p:nvSpPr>
        <p:spPr>
          <a:xfrm>
            <a:off x="669882" y="443234"/>
            <a:ext cx="10852237" cy="441964"/>
          </a:xfrm>
        </p:spPr>
        <p:txBody>
          <a:bodyPr vert="horz" lIns="90170" tIns="46990" rIns="90170" bIns="46990" rtlCol="0" anchor="ctr"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nvPr>
        </p:nvSpPr>
        <p:spPr>
          <a:xfrm>
            <a:off x="669930" y="952508"/>
            <a:ext cx="5283242"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nvPr>
        </p:nvSpPr>
        <p:spPr>
          <a:xfrm>
            <a:off x="6238877" y="952508"/>
            <a:ext cx="5283242" cy="5388907"/>
          </a:xfrm>
        </p:spPr>
        <p:txBody>
          <a:bodyPr lIns="90170" tIns="46990" rIns="90170" bIns="46990">
            <a:normAutofit/>
          </a:bodyPr>
          <a:lstStyle>
            <a:lvl1pPr eaLnBrk="1" fontAlgn="auto" latinLnBrk="0" hangingPunct="1">
              <a:defRPr sz="1600">
                <a:solidFill>
                  <a:schemeClr val="tx1"/>
                </a:solidFill>
                <a:latin typeface="Arial" panose="020B0604020202020204" pitchFamily="34" charset="0"/>
                <a:ea typeface="微软雅黑" panose="020B0503020204020204" charset="-122"/>
              </a:defRPr>
            </a:lvl1pPr>
            <a:lvl2pPr eaLnBrk="1" fontAlgn="auto" latinLnBrk="0" hangingPunct="1">
              <a:defRPr sz="1600">
                <a:solidFill>
                  <a:schemeClr val="tx1"/>
                </a:solidFill>
                <a:latin typeface="Arial" panose="020B0604020202020204" pitchFamily="34" charset="0"/>
                <a:ea typeface="微软雅黑" panose="020B0503020204020204" charset="-122"/>
              </a:defRPr>
            </a:lvl2pPr>
            <a:lvl3pPr eaLnBrk="1" fontAlgn="auto" latinLnBrk="0" hangingPunct="1">
              <a:defRPr sz="1600">
                <a:solidFill>
                  <a:schemeClr val="tx1"/>
                </a:solidFill>
                <a:latin typeface="Arial" panose="020B0604020202020204" pitchFamily="34" charset="0"/>
                <a:ea typeface="微软雅黑" panose="020B0503020204020204" charset="-122"/>
              </a:defRPr>
            </a:lvl3pPr>
            <a:lvl4pPr eaLnBrk="1" fontAlgn="auto" latinLnBrk="0" hangingPunct="1">
              <a:defRPr sz="1600">
                <a:solidFill>
                  <a:schemeClr val="tx1"/>
                </a:solidFill>
                <a:latin typeface="Arial" panose="020B0604020202020204" pitchFamily="34" charset="0"/>
                <a:ea typeface="微软雅黑" panose="020B0503020204020204" charset="-122"/>
              </a:defRPr>
            </a:lvl4pPr>
            <a:lvl5pPr eaLnBrk="1" fontAlgn="auto" latinLnBrk="0" hangingPunct="1">
              <a:defRPr sz="160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a:p>
        </p:txBody>
      </p:sp>
      <p:sp>
        <p:nvSpPr>
          <p:cNvPr id="7" name="灯片编号占位符 6"/>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pic>
        <p:nvPicPr>
          <p:cNvPr id="11" name="图片 10"/>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6137910"/>
            <a:ext cx="720090" cy="720090"/>
          </a:xfrm>
          <a:prstGeom prst="rect">
            <a:avLst/>
          </a:prstGeom>
        </p:spPr>
      </p:pic>
      <p:pic>
        <p:nvPicPr>
          <p:cNvPr id="10" name="图片 9"/>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471910" y="6132531"/>
            <a:ext cx="720090" cy="720090"/>
          </a:xfrm>
          <a:prstGeom prst="rect">
            <a:avLst/>
          </a:prstGeom>
        </p:spPr>
      </p:pic>
      <p:sp>
        <p:nvSpPr>
          <p:cNvPr id="2" name="标题 1"/>
          <p:cNvSpPr>
            <a:spLocks noGrp="1"/>
          </p:cNvSpPr>
          <p:nvPr>
            <p:ph type="title"/>
          </p:nvPr>
        </p:nvSpPr>
        <p:spPr>
          <a:xfrm>
            <a:off x="669882" y="443234"/>
            <a:ext cx="10852237" cy="441964"/>
          </a:xfrm>
        </p:spPr>
        <p:txBody>
          <a:bodyPr vert="horz" lIns="90170" tIns="46990" rIns="90170" bIns="46990" rtlCol="0" anchor="ctr"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nvPr>
        </p:nvSpPr>
        <p:spPr>
          <a:xfrm>
            <a:off x="669930" y="952508"/>
            <a:ext cx="5283242" cy="381003"/>
          </a:xfrm>
        </p:spPr>
        <p:txBody>
          <a:bodyPr lIns="90170" tIns="46990" rIns="90170" bIns="46990" anchor="ctr"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nvPr>
        </p:nvSpPr>
        <p:spPr>
          <a:xfrm>
            <a:off x="669925" y="1406525"/>
            <a:ext cx="5283200" cy="4934752"/>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nvPr>
        </p:nvSpPr>
        <p:spPr>
          <a:xfrm>
            <a:off x="6235750" y="952508"/>
            <a:ext cx="5283242" cy="381003"/>
          </a:xfrm>
        </p:spPr>
        <p:txBody>
          <a:bodyPr vert="horz" lIns="90170" tIns="46990" rIns="90170" bIns="46990" rtlCol="0" anchor="ctr"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nvPr>
        </p:nvSpPr>
        <p:spPr>
          <a:xfrm>
            <a:off x="6235750" y="1406525"/>
            <a:ext cx="5283242" cy="4934752"/>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a:p>
        </p:txBody>
      </p:sp>
      <p:sp>
        <p:nvSpPr>
          <p:cNvPr id="9" name="灯片编号占位符 8"/>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7" name="图片 6"/>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408790" y="1304111"/>
            <a:ext cx="4389120" cy="4249778"/>
          </a:xfrm>
          <a:prstGeom prst="rect">
            <a:avLst/>
          </a:prstGeom>
        </p:spPr>
      </p:pic>
      <p:pic>
        <p:nvPicPr>
          <p:cNvPr id="6" name="图片 5"/>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471910" y="0"/>
            <a:ext cx="720090" cy="720090"/>
          </a:xfrm>
          <a:prstGeom prst="rect">
            <a:avLst/>
          </a:prstGeom>
        </p:spPr>
      </p:pic>
      <p:sp>
        <p:nvSpPr>
          <p:cNvPr id="2" name="标题 1"/>
          <p:cNvSpPr>
            <a:spLocks noGrp="1"/>
          </p:cNvSpPr>
          <p:nvPr>
            <p:ph type="title"/>
          </p:nvPr>
        </p:nvSpPr>
        <p:spPr/>
        <p:txBody>
          <a:bodyPr vert="horz" lIns="90170" tIns="46990" rIns="90170" bIns="46990" rtlCol="0" anchor="ctr"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a:p>
        </p:txBody>
      </p:sp>
      <p:sp>
        <p:nvSpPr>
          <p:cNvPr id="4" name="灯片编号占位符 3"/>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pic>
        <p:nvPicPr>
          <p:cNvPr id="9" name="图片 8"/>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6137910"/>
            <a:ext cx="720090" cy="720090"/>
          </a:xfrm>
          <a:prstGeom prst="rect">
            <a:avLst/>
          </a:prstGeom>
        </p:spPr>
      </p:pic>
      <p:pic>
        <p:nvPicPr>
          <p:cNvPr id="8" name="图片 7"/>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471910" y="6132531"/>
            <a:ext cx="720090" cy="720090"/>
          </a:xfrm>
          <a:prstGeom prst="rect">
            <a:avLst/>
          </a:prstGeom>
        </p:spPr>
      </p:pic>
      <p:sp>
        <p:nvSpPr>
          <p:cNvPr id="2" name="标题 1"/>
          <p:cNvSpPr>
            <a:spLocks noGrp="1"/>
          </p:cNvSpPr>
          <p:nvPr>
            <p:ph type="title"/>
          </p:nvPr>
        </p:nvSpPr>
        <p:spPr>
          <a:xfrm>
            <a:off x="669930" y="443234"/>
            <a:ext cx="10852237" cy="441964"/>
          </a:xfrm>
        </p:spPr>
        <p:txBody>
          <a:bodyPr vert="horz" lIns="90170" tIns="46990" rIns="90170" bIns="46990" rtlCol="0" anchor="ctr"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nvPr>
        </p:nvSpPr>
        <p:spPr>
          <a:xfrm>
            <a:off x="669930" y="952508"/>
            <a:ext cx="5283242"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nvPr>
        </p:nvSpPr>
        <p:spPr>
          <a:xfrm>
            <a:off x="6238925" y="952508"/>
            <a:ext cx="5283242"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pic>
        <p:nvPicPr>
          <p:cNvPr id="8" name="图片 7"/>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6137910"/>
            <a:ext cx="720090" cy="720090"/>
          </a:xfrm>
          <a:prstGeom prst="rect">
            <a:avLst/>
          </a:prstGeom>
        </p:spPr>
      </p:pic>
      <p:pic>
        <p:nvPicPr>
          <p:cNvPr id="7" name="图片 6"/>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471910" y="6132531"/>
            <a:ext cx="720090" cy="720090"/>
          </a:xfrm>
          <a:prstGeom prst="rect">
            <a:avLst/>
          </a:prstGeom>
        </p:spPr>
      </p:pic>
      <p:sp>
        <p:nvSpPr>
          <p:cNvPr id="2" name="竖排标题 1"/>
          <p:cNvSpPr>
            <a:spLocks noGrp="1"/>
          </p:cNvSpPr>
          <p:nvPr>
            <p:ph type="title" orient="vert"/>
          </p:nvPr>
        </p:nvSpPr>
        <p:spPr>
          <a:xfrm>
            <a:off x="10571135" y="952508"/>
            <a:ext cx="950984" cy="5388907"/>
          </a:xfrm>
        </p:spPr>
        <p:txBody>
          <a:bodyPr vert="eaVert" lIns="90170" tIns="46990" rIns="90170" bIns="4699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nvPr>
        </p:nvSpPr>
        <p:spPr>
          <a:xfrm>
            <a:off x="669925" y="952500"/>
            <a:ext cx="9828101" cy="5388907"/>
          </a:xfrm>
        </p:spPr>
        <p:txBody>
          <a:bodyPr vert="eaVert"/>
          <a:lstStyle>
            <a:lvl1pPr indent="0" eaLnBrk="1" fontAlgn="auto" latinLnBrk="0" hangingPunct="1">
              <a:defRPr>
                <a:solidFill>
                  <a:schemeClr val="tx1"/>
                </a:solidFill>
                <a:latin typeface="Arial" panose="020B0604020202020204" pitchFamily="34" charset="0"/>
                <a:ea typeface="微软雅黑" panose="020B0503020204020204" charset="-122"/>
              </a:defRPr>
            </a:lvl1pPr>
            <a:lvl2pPr indent="0" eaLnBrk="1" fontAlgn="auto" latinLnBrk="0" hangingPunct="1">
              <a:defRPr>
                <a:solidFill>
                  <a:schemeClr val="tx1"/>
                </a:solidFill>
                <a:latin typeface="Arial" panose="020B0604020202020204" pitchFamily="34" charset="0"/>
                <a:ea typeface="微软雅黑" panose="020B0503020204020204" charset="-122"/>
              </a:defRPr>
            </a:lvl2pPr>
            <a:lvl3pPr indent="0" eaLnBrk="1" fontAlgn="auto" latinLnBrk="0" hangingPunct="1">
              <a:defRPr>
                <a:solidFill>
                  <a:schemeClr val="tx1"/>
                </a:solidFill>
                <a:latin typeface="Arial" panose="020B0604020202020204" pitchFamily="34" charset="0"/>
                <a:ea typeface="微软雅黑" panose="020B0503020204020204" charset="-122"/>
              </a:defRPr>
            </a:lvl3pPr>
            <a:lvl4pPr indent="0" eaLnBrk="1" fontAlgn="auto" latinLnBrk="0" hangingPunct="1">
              <a:defRPr>
                <a:solidFill>
                  <a:schemeClr val="tx1"/>
                </a:solidFill>
                <a:latin typeface="Arial" panose="020B0604020202020204" pitchFamily="34" charset="0"/>
                <a:ea typeface="微软雅黑" panose="020B0503020204020204" charset="-122"/>
              </a:defRPr>
            </a:lvl4pPr>
            <a:lvl5pPr indent="0" eaLnBrk="1" fontAlgn="auto" latinLnBrk="0" hangingPunct="1">
              <a:defRPr>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pic>
        <p:nvPicPr>
          <p:cNvPr id="6" name="图片 5"/>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6137910"/>
            <a:ext cx="720090" cy="720090"/>
          </a:xfrm>
          <a:prstGeom prst="rect">
            <a:avLst/>
          </a:prstGeom>
        </p:spPr>
      </p:pic>
      <p:pic>
        <p:nvPicPr>
          <p:cNvPr id="2" name="图片 1"/>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471910" y="6132531"/>
            <a:ext cx="720090" cy="720090"/>
          </a:xfrm>
          <a:prstGeom prst="rect">
            <a:avLst/>
          </a:prstGeom>
        </p:spPr>
      </p:pic>
      <p:sp>
        <p:nvSpPr>
          <p:cNvPr id="3" name="日期占位符 2"/>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669930" y="952508"/>
            <a:ext cx="10852237" cy="5388907"/>
          </a:xfrm>
        </p:spPr>
        <p:txBody>
          <a:bodyPr/>
          <a:lstStyle>
            <a:lvl1pPr>
              <a:defRPr>
                <a:solidFill>
                  <a:schemeClr val="tx1"/>
                </a:solidFill>
                <a:latin typeface="Arial" panose="020B0604020202020204" pitchFamily="34" charset="0"/>
                <a:ea typeface="微软雅黑" panose="020B0503020204020204" charset="-122"/>
              </a:defRPr>
            </a:lvl1pPr>
            <a:lvl2pPr>
              <a:defRPr>
                <a:solidFill>
                  <a:schemeClr val="tx1"/>
                </a:solidFill>
                <a:latin typeface="Arial" panose="020B0604020202020204" pitchFamily="34" charset="0"/>
                <a:ea typeface="微软雅黑" panose="020B0503020204020204" charset="-122"/>
              </a:defRPr>
            </a:lvl2pPr>
            <a:lvl3pPr>
              <a:defRPr>
                <a:solidFill>
                  <a:schemeClr val="tx1"/>
                </a:solidFill>
                <a:latin typeface="Arial" panose="020B0604020202020204" pitchFamily="34" charset="0"/>
                <a:ea typeface="微软雅黑" panose="020B0503020204020204" charset="-122"/>
              </a:defRPr>
            </a:lvl3pPr>
            <a:lvl4pPr>
              <a:defRPr>
                <a:solidFill>
                  <a:schemeClr val="tx1"/>
                </a:solidFill>
                <a:latin typeface="Arial" panose="020B0604020202020204" pitchFamily="34" charset="0"/>
                <a:ea typeface="微软雅黑" panose="020B0503020204020204" charset="-122"/>
              </a:defRPr>
            </a:lvl4pPr>
            <a:lvl5pPr>
              <a:defRPr>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pic>
        <p:nvPicPr>
          <p:cNvPr id="2" name="图片 1"/>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a:stretch>
            <a:fillRect/>
          </a:stretch>
        </p:blipFill>
        <p:spPr>
          <a:xfrm>
            <a:off x="693735" y="0"/>
            <a:ext cx="10804530" cy="6858000"/>
          </a:xfrm>
          <a:prstGeom prst="rect">
            <a:avLst/>
          </a:prstGeom>
        </p:spPr>
      </p:pic>
      <p:sp>
        <p:nvSpPr>
          <p:cNvPr id="3" name="日期占位符 2"/>
          <p:cNvSpPr>
            <a:spLocks noGrp="1"/>
          </p:cNvSpPr>
          <p:nvPr>
            <p:ph type="dt" sz="half" idx="10"/>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lvl1pPr>
              <a:defRPr>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6" name="文本占位符 4"/>
          <p:cNvSpPr/>
          <p:nvPr>
            <p:ph type="body" idx="1" hasCustomPrompt="1"/>
            <p:custDataLst>
              <p:tags r:id="rId4"/>
            </p:custDataLst>
          </p:nvPr>
        </p:nvSpPr>
        <p:spPr>
          <a:xfrm>
            <a:off x="762641" y="2463322"/>
            <a:ext cx="4825403" cy="640394"/>
          </a:xfrm>
        </p:spPr>
        <p:txBody>
          <a:bodyPr vert="horz" wrap="square" lIns="0" tIns="0" rIns="0" bIns="0" rtlCol="0" anchor="b" anchorCtr="0">
            <a:normAutofit/>
          </a:bodyPr>
          <a:lstStyle>
            <a:lvl1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kumimoji="0" lang="zh-CN" altLang="en-US" sz="2400" b="0" i="0" u="none" strike="noStrike" kern="1200" cap="none" spc="200" normalizeH="0" baseline="0" noProof="0" dirty="0">
                <a:ln>
                  <a:noFill/>
                </a:ln>
                <a:solidFill>
                  <a:schemeClr val="dk1">
                    <a:lumMod val="65000"/>
                    <a:lumOff val="35000"/>
                  </a:schemeClr>
                </a:solidFill>
                <a:effectLst/>
                <a:uLnTx/>
                <a:uFillTx/>
                <a:latin typeface="Arial" panose="020B0604020202020204" pitchFamily="34" charset="0"/>
                <a:ea typeface="微软雅黑" panose="020B0503020204020204" charset="-122"/>
                <a:cs typeface="+mn-cs"/>
              </a:defRPr>
            </a:lvl1pPr>
            <a:lvl2pPr marL="457200" indent="0" algn="ctr"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sz="20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2pPr>
            <a:lvl3pPr marL="914400" indent="0" algn="ctr" defTabSz="914400" rtl="0" eaLnBrk="1" fontAlgn="auto" latinLnBrk="0" hangingPunct="1">
              <a:lnSpc>
                <a:spcPct val="130000"/>
              </a:lnSpc>
              <a:spcBef>
                <a:spcPts val="0"/>
              </a:spcBef>
              <a:spcAft>
                <a:spcPts val="1000"/>
              </a:spcAft>
              <a:buFont typeface="Arial" panose="020B0604020202020204" pitchFamily="34" charset="0"/>
              <a:buNone/>
              <a:defRPr sz="18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3pPr>
            <a:lvl4pPr marL="1371600" indent="0" algn="ctr"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4pPr>
            <a:lvl5pPr marL="1828800" indent="0" algn="ctr"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r>
              <a:rPr>
                <a:sym typeface="+mn-ea"/>
              </a:rPr>
              <a:t>单击此处编辑副标题</a:t>
            </a:r>
            <a:endParaRPr>
              <a:sym typeface="+mn-ea"/>
            </a:endParaRPr>
          </a:p>
        </p:txBody>
      </p:sp>
      <p:sp>
        <p:nvSpPr>
          <p:cNvPr id="7" name="标题 5"/>
          <p:cNvSpPr/>
          <p:nvPr>
            <p:ph type="title" hasCustomPrompt="1"/>
            <p:custDataLst>
              <p:tags r:id="rId5"/>
            </p:custDataLst>
          </p:nvPr>
        </p:nvSpPr>
        <p:spPr>
          <a:xfrm>
            <a:off x="762006" y="3256115"/>
            <a:ext cx="4826038" cy="1138555"/>
          </a:xfrm>
        </p:spPr>
        <p:txBody>
          <a:bodyPr vert="horz" wrap="square" lIns="0" tIns="0" rIns="0" bIns="0" rtlCol="0" anchor="t" anchorCtr="0">
            <a:normAutofit/>
          </a:bodyPr>
          <a:lstStyle>
            <a:lvl1pPr marL="0" marR="0" lvl="0" algn="l" defTabSz="914400" rtl="0" eaLnBrk="1" fontAlgn="auto" latinLnBrk="0" hangingPunct="1">
              <a:lnSpc>
                <a:spcPct val="100000"/>
              </a:lnSpc>
              <a:spcBef>
                <a:spcPct val="0"/>
              </a:spcBef>
              <a:spcAft>
                <a:spcPts val="0"/>
              </a:spcAft>
              <a:buClrTx/>
              <a:buSzTx/>
              <a:buFontTx/>
              <a:buNone/>
              <a:defRPr kumimoji="0" lang="zh-CN" altLang="en-US" sz="6600" b="1" i="0" u="none" strike="noStrike" kern="1200" cap="none" spc="700" normalizeH="0" baseline="0" noProof="0" dirty="0">
                <a:ln>
                  <a:noFill/>
                </a:ln>
                <a:solidFill>
                  <a:schemeClr val="dk1">
                    <a:lumMod val="85000"/>
                    <a:lumOff val="15000"/>
                  </a:schemeClr>
                </a:solidFill>
                <a:effectLst/>
                <a:uLnTx/>
                <a:uFillTx/>
                <a:latin typeface="Arial" panose="020B0604020202020204" pitchFamily="34" charset="0"/>
                <a:ea typeface="汉仪旗黑-85S" panose="00020600040101010101" charset="-122"/>
                <a:cs typeface="+mj-cs"/>
                <a:sym typeface="+mn-ea"/>
              </a:defRPr>
            </a:lvl1pPr>
          </a:lstStyle>
          <a:p>
            <a:pPr lvl="0"/>
            <a:r>
              <a:rPr>
                <a:sym typeface="+mn-ea"/>
              </a:rPr>
              <a:t>编辑标题</a:t>
            </a:r>
            <a:endParaRPr>
              <a:sym typeface="+mn-ea"/>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pic>
        <p:nvPicPr>
          <p:cNvPr id="7" name="图片 6"/>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6137910"/>
            <a:ext cx="720090" cy="720090"/>
          </a:xfrm>
          <a:prstGeom prst="rect">
            <a:avLst/>
          </a:prstGeom>
        </p:spPr>
      </p:pic>
      <p:pic>
        <p:nvPicPr>
          <p:cNvPr id="6" name="图片 5"/>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471910" y="6132531"/>
            <a:ext cx="720090" cy="720090"/>
          </a:xfrm>
          <a:prstGeom prst="rect">
            <a:avLst/>
          </a:prstGeom>
        </p:spPr>
      </p:pic>
      <p:sp>
        <p:nvSpPr>
          <p:cNvPr id="2" name="标题 1"/>
          <p:cNvSpPr>
            <a:spLocks noGrp="1"/>
          </p:cNvSpPr>
          <p:nvPr>
            <p:ph type="title"/>
            <p:custDataLst>
              <p:tags r:id="rId6"/>
            </p:custDataLst>
          </p:nvPr>
        </p:nvSpPr>
        <p:spPr/>
        <p:txBody>
          <a:bodyPr/>
          <a:lstStyle>
            <a:lvl1pPr>
              <a:defRPr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7"/>
            </p:custDataLst>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9" name="矩形 8"/>
          <p:cNvSpPr/>
          <p:nvPr>
            <p:custDataLst>
              <p:tags r:id="rId2"/>
            </p:custDataLst>
          </p:nvPr>
        </p:nvSpPr>
        <p:spPr>
          <a:xfrm>
            <a:off x="294600" y="302400"/>
            <a:ext cx="11602796" cy="6253188"/>
          </a:xfrm>
          <a:prstGeom prst="rect">
            <a:avLst/>
          </a:prstGeom>
          <a:solidFill>
            <a:schemeClr val="dk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pic>
        <p:nvPicPr>
          <p:cNvPr id="8" name="图片 7"/>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0" y="0"/>
            <a:ext cx="720090" cy="720090"/>
          </a:xfrm>
          <a:prstGeom prst="rect">
            <a:avLst/>
          </a:prstGeom>
        </p:spPr>
      </p:pic>
      <p:pic>
        <p:nvPicPr>
          <p:cNvPr id="6" name="图片 5"/>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11471910" y="6137910"/>
            <a:ext cx="720090" cy="720090"/>
          </a:xfrm>
          <a:prstGeom prst="rect">
            <a:avLst/>
          </a:prstGeom>
        </p:spPr>
      </p:pic>
      <p:sp>
        <p:nvSpPr>
          <p:cNvPr id="2" name="标题 1"/>
          <p:cNvSpPr>
            <a:spLocks noGrp="1"/>
          </p:cNvSpPr>
          <p:nvPr>
            <p:ph type="title" hasCustomPrompt="1"/>
            <p:custDataLst>
              <p:tags r:id="rId7"/>
            </p:custDataLst>
          </p:nvPr>
        </p:nvSpPr>
        <p:spPr>
          <a:xfrm>
            <a:off x="1281600" y="1249200"/>
            <a:ext cx="9626400" cy="723600"/>
          </a:xfrm>
        </p:spPr>
        <p:txBody>
          <a:bodyPr anchor="ctr"/>
          <a:lstStyle>
            <a:lvl1pPr>
              <a:defRPr sz="3200" baseline="0">
                <a:solidFill>
                  <a:schemeClr val="tx1"/>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8"/>
            </p:custDataLst>
          </p:nvPr>
        </p:nvSpPr>
        <p:spPr>
          <a:xfrm>
            <a:off x="1281113" y="2163600"/>
            <a:ext cx="9626600" cy="3445200"/>
          </a:xfrm>
        </p:spPr>
        <p:txBody>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9"/>
            </p:custDataLst>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10" name="矩形 9"/>
          <p:cNvSpPr/>
          <p:nvPr>
            <p:custDataLst>
              <p:tags r:id="rId2"/>
            </p:custDataLst>
          </p:nvPr>
        </p:nvSpPr>
        <p:spPr>
          <a:xfrm>
            <a:off x="0" y="-10800"/>
            <a:ext cx="4827588" cy="6868795"/>
          </a:xfrm>
          <a:prstGeom prst="rect">
            <a:avLst/>
          </a:prstGeom>
          <a:solidFill>
            <a:schemeClr val="dk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pic>
        <p:nvPicPr>
          <p:cNvPr id="8" name="图片 7"/>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0" y="-10800"/>
            <a:ext cx="720090" cy="720090"/>
          </a:xfrm>
          <a:prstGeom prst="rect">
            <a:avLst/>
          </a:prstGeom>
        </p:spPr>
      </p:pic>
      <p:pic>
        <p:nvPicPr>
          <p:cNvPr id="6" name="图片 5"/>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11471910" y="6137910"/>
            <a:ext cx="720090" cy="720090"/>
          </a:xfrm>
          <a:prstGeom prst="rect">
            <a:avLst/>
          </a:prstGeom>
        </p:spPr>
      </p:pic>
      <p:sp>
        <p:nvSpPr>
          <p:cNvPr id="2" name="标题 1"/>
          <p:cNvSpPr>
            <a:spLocks noGrp="1"/>
          </p:cNvSpPr>
          <p:nvPr>
            <p:ph type="title" hasCustomPrompt="1"/>
            <p:custDataLst>
              <p:tags r:id="rId7"/>
            </p:custDataLst>
          </p:nvPr>
        </p:nvSpPr>
        <p:spPr>
          <a:xfrm>
            <a:off x="583200" y="770400"/>
            <a:ext cx="3960000" cy="882000"/>
          </a:xfrm>
        </p:spPr>
        <p:txBody>
          <a:bodyPr anchor="ctr" anchorCtr="0"/>
          <a:lstStyle>
            <a:lvl1pPr>
              <a:defRPr sz="3600" baseline="0">
                <a:solidFill>
                  <a:schemeClr val="tx1"/>
                </a:solidFill>
                <a:latin typeface="Arial" panose="020B0604020202020204" pitchFamily="34" charset="0"/>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586800" y="1764000"/>
            <a:ext cx="3956400" cy="4093200"/>
          </a:xfrm>
        </p:spPr>
        <p:txBody>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5101200" y="769938"/>
            <a:ext cx="6480000" cy="5087937"/>
          </a:xfrm>
        </p:spPr>
        <p:txBody>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p:custDataLst>
              <p:tags r:id="rId2"/>
            </p:custDataLst>
          </p:nvPr>
        </p:nvSpPr>
        <p:spPr>
          <a:xfrm>
            <a:off x="0" y="-10800"/>
            <a:ext cx="12189600" cy="2660396"/>
          </a:xfrm>
          <a:prstGeom prst="rect">
            <a:avLst/>
          </a:prstGeom>
          <a:solidFill>
            <a:schemeClr val="dk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pic>
        <p:nvPicPr>
          <p:cNvPr id="8" name="图片 7"/>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0" y="6137910"/>
            <a:ext cx="720090" cy="720090"/>
          </a:xfrm>
          <a:prstGeom prst="rect">
            <a:avLst/>
          </a:prstGeom>
        </p:spPr>
      </p:pic>
      <p:pic>
        <p:nvPicPr>
          <p:cNvPr id="6" name="图片 5"/>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11471910" y="6137910"/>
            <a:ext cx="720090" cy="720090"/>
          </a:xfrm>
          <a:prstGeom prst="rect">
            <a:avLst/>
          </a:prstGeom>
        </p:spPr>
      </p:pic>
      <p:sp>
        <p:nvSpPr>
          <p:cNvPr id="2" name="标题 1"/>
          <p:cNvSpPr>
            <a:spLocks noGrp="1"/>
          </p:cNvSpPr>
          <p:nvPr>
            <p:ph type="title"/>
            <p:custDataLst>
              <p:tags r:id="rId7"/>
            </p:custDataLst>
          </p:nvPr>
        </p:nvSpPr>
        <p:spPr>
          <a:xfrm>
            <a:off x="612000" y="781200"/>
            <a:ext cx="10976400" cy="626400"/>
          </a:xfrm>
        </p:spPr>
        <p:txBody>
          <a:bodyPr anchor="ctr"/>
          <a:lstStyle>
            <a:lvl1pPr algn="ctr">
              <a:defRPr sz="3600"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612000" y="1659600"/>
            <a:ext cx="10975975" cy="828000"/>
          </a:xfrm>
        </p:spPr>
        <p:txBody>
          <a:bodyPr/>
          <a:lstStyle>
            <a:lvl1pPr algn="ct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2"/>
            </p:custDataLst>
          </p:nvPr>
        </p:nvSpPr>
        <p:spPr>
          <a:xfrm>
            <a:off x="612775" y="2808000"/>
            <a:ext cx="10965600" cy="3430800"/>
          </a:xfrm>
        </p:spPr>
        <p:txBody>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10" name="矩形 9"/>
          <p:cNvSpPr/>
          <p:nvPr>
            <p:custDataLst>
              <p:tags r:id="rId2"/>
            </p:custDataLst>
          </p:nvPr>
        </p:nvSpPr>
        <p:spPr>
          <a:xfrm>
            <a:off x="0" y="5029200"/>
            <a:ext cx="12189600" cy="1828800"/>
          </a:xfrm>
          <a:prstGeom prst="rect">
            <a:avLst/>
          </a:prstGeom>
          <a:solidFill>
            <a:schemeClr val="dk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pic>
        <p:nvPicPr>
          <p:cNvPr id="8" name="图片 7"/>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0" y="0"/>
            <a:ext cx="720090" cy="720090"/>
          </a:xfrm>
          <a:prstGeom prst="rect">
            <a:avLst/>
          </a:prstGeom>
        </p:spPr>
      </p:pic>
      <p:pic>
        <p:nvPicPr>
          <p:cNvPr id="6" name="图片 5"/>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11471910" y="-5379"/>
            <a:ext cx="720090" cy="720090"/>
          </a:xfrm>
          <a:prstGeom prst="rect">
            <a:avLst/>
          </a:prstGeom>
        </p:spPr>
      </p:pic>
      <p:sp>
        <p:nvSpPr>
          <p:cNvPr id="2" name="标题 1"/>
          <p:cNvSpPr>
            <a:spLocks noGrp="1"/>
          </p:cNvSpPr>
          <p:nvPr>
            <p:ph type="title"/>
            <p:custDataLst>
              <p:tags r:id="rId7"/>
            </p:custDataLst>
          </p:nvPr>
        </p:nvSpPr>
        <p:spPr>
          <a:xfrm>
            <a:off x="604800" y="669600"/>
            <a:ext cx="10976400" cy="565200"/>
          </a:xfrm>
        </p:spPr>
        <p:txBody>
          <a:bodyPr anchor="ctr" anchorCtr="0"/>
          <a:lstStyle>
            <a:lvl1pPr algn="ctr">
              <a:defRPr sz="3200"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604837" y="1681200"/>
            <a:ext cx="10990800" cy="3211200"/>
          </a:xfrm>
        </p:spPr>
        <p:txBody>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2"/>
            </p:custDataLst>
          </p:nvPr>
        </p:nvSpPr>
        <p:spPr>
          <a:xfrm>
            <a:off x="594000" y="5180400"/>
            <a:ext cx="11001600" cy="1011600"/>
          </a:xfrm>
        </p:spPr>
        <p:txBody>
          <a:bodyPr/>
          <a:lstStyle>
            <a:lvl1pP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sp>
        <p:nvSpPr>
          <p:cNvPr id="10" name="矩形 9"/>
          <p:cNvSpPr/>
          <p:nvPr>
            <p:custDataLst>
              <p:tags r:id="rId2"/>
            </p:custDataLst>
          </p:nvPr>
        </p:nvSpPr>
        <p:spPr>
          <a:xfrm>
            <a:off x="0" y="-10800"/>
            <a:ext cx="12189600" cy="914400"/>
          </a:xfrm>
          <a:prstGeom prst="rect">
            <a:avLst/>
          </a:prstGeom>
          <a:solidFill>
            <a:schemeClr val="dk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pic>
        <p:nvPicPr>
          <p:cNvPr id="8" name="图片 7"/>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1469510" y="-10800"/>
            <a:ext cx="720090" cy="720090"/>
          </a:xfrm>
          <a:prstGeom prst="rect">
            <a:avLst/>
          </a:prstGeom>
        </p:spPr>
      </p:pic>
      <p:pic>
        <p:nvPicPr>
          <p:cNvPr id="6" name="图片 5"/>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0" y="6137910"/>
            <a:ext cx="720090" cy="720090"/>
          </a:xfrm>
          <a:prstGeom prst="rect">
            <a:avLst/>
          </a:prstGeom>
        </p:spPr>
      </p:pic>
      <p:sp>
        <p:nvSpPr>
          <p:cNvPr id="2" name="标题 1"/>
          <p:cNvSpPr>
            <a:spLocks noGrp="1"/>
          </p:cNvSpPr>
          <p:nvPr>
            <p:ph type="title"/>
            <p:custDataLst>
              <p:tags r:id="rId7"/>
            </p:custDataLst>
          </p:nvPr>
        </p:nvSpPr>
        <p:spPr>
          <a:xfrm>
            <a:off x="579600" y="237600"/>
            <a:ext cx="11037600" cy="441964"/>
          </a:xfrm>
        </p:spPr>
        <p:txBody>
          <a:bodyPr/>
          <a:lstStyle>
            <a:lvl1pPr>
              <a:defRPr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579600" y="1663200"/>
            <a:ext cx="5342400" cy="2894400"/>
          </a:xfrm>
        </p:spPr>
        <p:txBody>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6242400" y="1663200"/>
            <a:ext cx="5367600" cy="2894400"/>
          </a:xfrm>
        </p:spPr>
        <p:txBody>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3"/>
            </p:custDataLst>
          </p:nvPr>
        </p:nvSpPr>
        <p:spPr>
          <a:xfrm>
            <a:off x="572400" y="4816800"/>
            <a:ext cx="5342400" cy="781200"/>
          </a:xfrm>
        </p:spPr>
        <p:txBody>
          <a:bodyPr/>
          <a:lstStyle>
            <a:lvl1pP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4"/>
            </p:custDataLst>
          </p:nvPr>
        </p:nvSpPr>
        <p:spPr>
          <a:xfrm>
            <a:off x="6253200" y="4813200"/>
            <a:ext cx="5367600" cy="781200"/>
          </a:xfrm>
        </p:spPr>
        <p:txBody>
          <a:bodyPr/>
          <a:lstStyle>
            <a:lvl1pP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9" name="矩形 8"/>
          <p:cNvSpPr/>
          <p:nvPr>
            <p:custDataLst>
              <p:tags r:id="rId2"/>
            </p:custDataLst>
          </p:nvPr>
        </p:nvSpPr>
        <p:spPr>
          <a:xfrm>
            <a:off x="0" y="959400"/>
            <a:ext cx="12189600" cy="4939195"/>
          </a:xfrm>
          <a:prstGeom prst="rect">
            <a:avLst/>
          </a:prstGeom>
          <a:solidFill>
            <a:schemeClr val="dk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pic>
        <p:nvPicPr>
          <p:cNvPr id="8" name="图片 7"/>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0438461" y="5104461"/>
            <a:ext cx="1753527" cy="1753527"/>
          </a:xfrm>
          <a:prstGeom prst="rect">
            <a:avLst/>
          </a:prstGeom>
        </p:spPr>
      </p:pic>
      <p:pic>
        <p:nvPicPr>
          <p:cNvPr id="6" name="图片 5"/>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0" y="-10802"/>
            <a:ext cx="1753527" cy="1753527"/>
          </a:xfrm>
          <a:prstGeom prst="rect">
            <a:avLst/>
          </a:prstGeom>
        </p:spPr>
      </p:pic>
      <p:sp>
        <p:nvSpPr>
          <p:cNvPr id="2" name="标题 1"/>
          <p:cNvSpPr>
            <a:spLocks noGrp="1"/>
          </p:cNvSpPr>
          <p:nvPr>
            <p:ph type="title" hasCustomPrompt="1"/>
            <p:custDataLst>
              <p:tags r:id="rId7"/>
            </p:custDataLst>
          </p:nvPr>
        </p:nvSpPr>
        <p:spPr>
          <a:xfrm>
            <a:off x="1522800" y="1339200"/>
            <a:ext cx="9144000" cy="2386800"/>
          </a:xfrm>
        </p:spPr>
        <p:txBody>
          <a:bodyPr anchor="b"/>
          <a:lstStyle>
            <a:lvl1pPr algn="ctr">
              <a:defRPr sz="6000" baseline="0">
                <a:solidFill>
                  <a:schemeClr val="tx1"/>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1522413" y="3862800"/>
            <a:ext cx="9144000" cy="1656000"/>
          </a:xfrm>
        </p:spPr>
        <p:txBody>
          <a:bodyPr/>
          <a:lstStyle>
            <a:lvl1pPr algn="ct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2" Type="http://schemas.openxmlformats.org/officeDocument/2006/relationships/theme" Target="../theme/theme2.xml"/><Relationship Id="rId21" Type="http://schemas.openxmlformats.org/officeDocument/2006/relationships/tags" Target="../tags/tag88.xml"/><Relationship Id="rId20" Type="http://schemas.openxmlformats.org/officeDocument/2006/relationships/tags" Target="../tags/tag87.xml"/><Relationship Id="rId2" Type="http://schemas.openxmlformats.org/officeDocument/2006/relationships/slideLayout" Target="../slideLayouts/slideLayout13.xml"/><Relationship Id="rId19" Type="http://schemas.openxmlformats.org/officeDocument/2006/relationships/tags" Target="../tags/tag86.xml"/><Relationship Id="rId18" Type="http://schemas.openxmlformats.org/officeDocument/2006/relationships/slideLayout" Target="../slideLayouts/slideLayout2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wrap="square"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61398"/>
            <a:ext cx="10852237" cy="5388907"/>
          </a:xfrm>
          <a:prstGeom prst="rect">
            <a:avLst/>
          </a:prstGeom>
        </p:spPr>
        <p:txBody>
          <a:bodyPr vert="horz" wrap="square" lIns="90170" tIns="46990" rIns="90170" bIns="4699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79742" y="6349833"/>
            <a:ext cx="2700000" cy="316800"/>
          </a:xfrm>
          <a:prstGeom prst="rect">
            <a:avLst/>
          </a:prstGeom>
        </p:spPr>
        <p:txBody>
          <a:bodyPr vert="horz" wrap="square" lIns="91440" tIns="45720" rIns="91440" bIns="45720" rtlCol="0" anchor="ctr">
            <a:normAutofit/>
          </a:bodyPr>
          <a:lstStyle>
            <a:lvl1pPr algn="l">
              <a:defRPr sz="120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6000" y="6349833"/>
            <a:ext cx="3960000" cy="316800"/>
          </a:xfrm>
          <a:prstGeom prst="rect">
            <a:avLst/>
          </a:prstGeom>
        </p:spPr>
        <p:txBody>
          <a:bodyPr vert="horz" wrap="square" lIns="91440" tIns="45720" rIns="91440" bIns="45720" rtlCol="0" anchor="ctr">
            <a:normAutofit/>
          </a:bodyPr>
          <a:lstStyle>
            <a:lvl1pPr algn="ctr">
              <a:defRPr sz="120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nvPr>
        </p:nvSpPr>
        <p:spPr>
          <a:xfrm>
            <a:off x="8610600" y="6349833"/>
            <a:ext cx="2700000" cy="316800"/>
          </a:xfrm>
          <a:prstGeom prst="rect">
            <a:avLst/>
          </a:prstGeom>
        </p:spPr>
        <p:txBody>
          <a:bodyPr vert="horz" wrap="square" lIns="91440" tIns="45720" rIns="91440" bIns="45720" rtlCol="0" anchor="ctr">
            <a:normAutofit/>
          </a:bodyPr>
          <a:lstStyle>
            <a:lvl1pPr algn="r">
              <a:defRPr sz="120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1"/>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openxmlformats.org/officeDocument/2006/relationships/tags" Target="../tags/tag93.xml"/><Relationship Id="rId4" Type="http://schemas.openxmlformats.org/officeDocument/2006/relationships/tags" Target="../tags/tag92.xml"/><Relationship Id="rId3" Type="http://schemas.openxmlformats.org/officeDocument/2006/relationships/tags" Target="../tags/tag91.xml"/><Relationship Id="rId2" Type="http://schemas.openxmlformats.org/officeDocument/2006/relationships/tags" Target="../tags/tag90.xml"/><Relationship Id="rId1" Type="http://schemas.openxmlformats.org/officeDocument/2006/relationships/tags" Target="../tags/tag89.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0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06.xml"/><Relationship Id="rId1" Type="http://schemas.openxmlformats.org/officeDocument/2006/relationships/tags" Target="../tags/tag10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8.xml"/><Relationship Id="rId1" Type="http://schemas.openxmlformats.org/officeDocument/2006/relationships/tags" Target="../tags/tag107.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09.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tags" Target="../tags/tag111.xml"/><Relationship Id="rId2" Type="http://schemas.openxmlformats.org/officeDocument/2006/relationships/image" Target="../media/image6.png"/><Relationship Id="rId1" Type="http://schemas.openxmlformats.org/officeDocument/2006/relationships/tags" Target="../tags/tag110.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tags" Target="../tags/tag11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16.xml"/><Relationship Id="rId1" Type="http://schemas.openxmlformats.org/officeDocument/2006/relationships/tags" Target="../tags/tag115.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19.xml"/><Relationship Id="rId3" Type="http://schemas.openxmlformats.org/officeDocument/2006/relationships/image" Target="../media/image7.png"/><Relationship Id="rId2" Type="http://schemas.openxmlformats.org/officeDocument/2006/relationships/tags" Target="../tags/tag118.xml"/><Relationship Id="rId1" Type="http://schemas.openxmlformats.org/officeDocument/2006/relationships/tags" Target="../tags/tag1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1.xml"/><Relationship Id="rId1" Type="http://schemas.openxmlformats.org/officeDocument/2006/relationships/tags" Target="../tags/tag120.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2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94.xml"/></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25.xml"/><Relationship Id="rId3" Type="http://schemas.openxmlformats.org/officeDocument/2006/relationships/image" Target="../media/image8.png"/><Relationship Id="rId2" Type="http://schemas.openxmlformats.org/officeDocument/2006/relationships/tags" Target="../tags/tag124.xml"/><Relationship Id="rId1" Type="http://schemas.openxmlformats.org/officeDocument/2006/relationships/tags" Target="../tags/tag123.xml"/></Relationships>
</file>

<file path=ppt/slides/_rels/slide21.xml.rels><?xml version="1.0" encoding="UTF-8" standalone="yes"?>
<Relationships xmlns="http://schemas.openxmlformats.org/package/2006/relationships"><Relationship Id="rId8" Type="http://schemas.openxmlformats.org/officeDocument/2006/relationships/slideLayout" Target="../slideLayouts/slideLayout13.xml"/><Relationship Id="rId7" Type="http://schemas.openxmlformats.org/officeDocument/2006/relationships/tags" Target="../tags/tag131.xml"/><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3" Type="http://schemas.openxmlformats.org/officeDocument/2006/relationships/image" Target="../media/image9.png"/><Relationship Id="rId2" Type="http://schemas.openxmlformats.org/officeDocument/2006/relationships/tags" Target="../tags/tag127.xml"/><Relationship Id="rId1" Type="http://schemas.openxmlformats.org/officeDocument/2006/relationships/tags" Target="../tags/tag12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33.xml"/><Relationship Id="rId1" Type="http://schemas.openxmlformats.org/officeDocument/2006/relationships/tags" Target="../tags/tag13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35.xml"/><Relationship Id="rId1" Type="http://schemas.openxmlformats.org/officeDocument/2006/relationships/tags" Target="../tags/tag134.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37.xml"/><Relationship Id="rId1" Type="http://schemas.openxmlformats.org/officeDocument/2006/relationships/tags" Target="../tags/tag136.xml"/></Relationships>
</file>

<file path=ppt/slides/_rels/slide25.xml.rels><?xml version="1.0" encoding="UTF-8" standalone="yes"?>
<Relationships xmlns="http://schemas.openxmlformats.org/package/2006/relationships"><Relationship Id="rId9" Type="http://schemas.openxmlformats.org/officeDocument/2006/relationships/tags" Target="../tags/tag142.xml"/><Relationship Id="rId8" Type="http://schemas.openxmlformats.org/officeDocument/2006/relationships/hyperlink" Target="https://www.bilibili.com/video/BV1F94y147eD/?spm_id_from=pageDriver&amp;vd_source=464206d78347a8da0ac613d2bc20a6ff" TargetMode="External"/><Relationship Id="rId7" Type="http://schemas.openxmlformats.org/officeDocument/2006/relationships/image" Target="../media/image12.png"/><Relationship Id="rId6" Type="http://schemas.openxmlformats.org/officeDocument/2006/relationships/tags" Target="../tags/tag141.xml"/><Relationship Id="rId5" Type="http://schemas.openxmlformats.org/officeDocument/2006/relationships/image" Target="../media/image11.png"/><Relationship Id="rId4" Type="http://schemas.openxmlformats.org/officeDocument/2006/relationships/tags" Target="../tags/tag140.xml"/><Relationship Id="rId3" Type="http://schemas.openxmlformats.org/officeDocument/2006/relationships/image" Target="../media/image10.png"/><Relationship Id="rId2" Type="http://schemas.openxmlformats.org/officeDocument/2006/relationships/tags" Target="../tags/tag139.xml"/><Relationship Id="rId10" Type="http://schemas.openxmlformats.org/officeDocument/2006/relationships/slideLayout" Target="../slideLayouts/slideLayout13.xml"/><Relationship Id="rId1" Type="http://schemas.openxmlformats.org/officeDocument/2006/relationships/tags" Target="../tags/tag138.xml"/></Relationships>
</file>

<file path=ppt/slides/_rels/slide26.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44.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tags" Target="../tags/tag143.xml"/></Relationships>
</file>

<file path=ppt/slides/_rels/slide27.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47.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tags" Target="../tags/tag146.xml"/><Relationship Id="rId1" Type="http://schemas.openxmlformats.org/officeDocument/2006/relationships/tags" Target="../tags/tag145.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9.xml"/><Relationship Id="rId1" Type="http://schemas.openxmlformats.org/officeDocument/2006/relationships/tags" Target="../tags/tag148.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50.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95.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51.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52.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53.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54.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55.xml"/></Relationships>
</file>

<file path=ppt/slides/_rels/slide35.xml.rels><?xml version="1.0" encoding="UTF-8" standalone="yes"?>
<Relationships xmlns="http://schemas.openxmlformats.org/package/2006/relationships"><Relationship Id="rId9" Type="http://schemas.openxmlformats.org/officeDocument/2006/relationships/tags" Target="../tags/tag163.xml"/><Relationship Id="rId8" Type="http://schemas.openxmlformats.org/officeDocument/2006/relationships/tags" Target="../tags/tag162.xml"/><Relationship Id="rId7" Type="http://schemas.openxmlformats.org/officeDocument/2006/relationships/tags" Target="../tags/tag161.xml"/><Relationship Id="rId6" Type="http://schemas.openxmlformats.org/officeDocument/2006/relationships/tags" Target="../tags/tag160.xml"/><Relationship Id="rId5" Type="http://schemas.openxmlformats.org/officeDocument/2006/relationships/tags" Target="../tags/tag159.xml"/><Relationship Id="rId4" Type="http://schemas.openxmlformats.org/officeDocument/2006/relationships/tags" Target="../tags/tag158.xml"/><Relationship Id="rId3" Type="http://schemas.openxmlformats.org/officeDocument/2006/relationships/tags" Target="../tags/tag157.xml"/><Relationship Id="rId2" Type="http://schemas.openxmlformats.org/officeDocument/2006/relationships/image" Target="../media/image18.png"/><Relationship Id="rId14" Type="http://schemas.openxmlformats.org/officeDocument/2006/relationships/slideLayout" Target="../slideLayouts/slideLayout13.xml"/><Relationship Id="rId13" Type="http://schemas.openxmlformats.org/officeDocument/2006/relationships/tags" Target="../tags/tag167.xml"/><Relationship Id="rId12" Type="http://schemas.openxmlformats.org/officeDocument/2006/relationships/tags" Target="../tags/tag166.xml"/><Relationship Id="rId11" Type="http://schemas.openxmlformats.org/officeDocument/2006/relationships/tags" Target="../tags/tag165.xml"/><Relationship Id="rId10" Type="http://schemas.openxmlformats.org/officeDocument/2006/relationships/tags" Target="../tags/tag164.xml"/><Relationship Id="rId1" Type="http://schemas.openxmlformats.org/officeDocument/2006/relationships/tags" Target="../tags/tag156.xml"/></Relationships>
</file>

<file path=ppt/slides/_rels/slide36.xml.rels><?xml version="1.0" encoding="UTF-8" standalone="yes"?>
<Relationships xmlns="http://schemas.openxmlformats.org/package/2006/relationships"><Relationship Id="rId9" Type="http://schemas.openxmlformats.org/officeDocument/2006/relationships/tags" Target="../tags/tag172.xml"/><Relationship Id="rId8" Type="http://schemas.openxmlformats.org/officeDocument/2006/relationships/image" Target="../media/image22.png"/><Relationship Id="rId7" Type="http://schemas.openxmlformats.org/officeDocument/2006/relationships/tags" Target="../tags/tag171.xml"/><Relationship Id="rId6" Type="http://schemas.openxmlformats.org/officeDocument/2006/relationships/image" Target="../media/image21.png"/><Relationship Id="rId5" Type="http://schemas.openxmlformats.org/officeDocument/2006/relationships/tags" Target="../tags/tag170.xml"/><Relationship Id="rId4" Type="http://schemas.openxmlformats.org/officeDocument/2006/relationships/image" Target="../media/image20.png"/><Relationship Id="rId3" Type="http://schemas.openxmlformats.org/officeDocument/2006/relationships/tags" Target="../tags/tag169.xml"/><Relationship Id="rId2" Type="http://schemas.openxmlformats.org/officeDocument/2006/relationships/image" Target="../media/image19.png"/><Relationship Id="rId16" Type="http://schemas.openxmlformats.org/officeDocument/2006/relationships/slideLayout" Target="../slideLayouts/slideLayout13.xml"/><Relationship Id="rId15" Type="http://schemas.openxmlformats.org/officeDocument/2006/relationships/tags" Target="../tags/tag177.xml"/><Relationship Id="rId14" Type="http://schemas.openxmlformats.org/officeDocument/2006/relationships/tags" Target="../tags/tag176.xml"/><Relationship Id="rId13" Type="http://schemas.openxmlformats.org/officeDocument/2006/relationships/tags" Target="../tags/tag175.xml"/><Relationship Id="rId12" Type="http://schemas.openxmlformats.org/officeDocument/2006/relationships/tags" Target="../tags/tag174.xml"/><Relationship Id="rId11" Type="http://schemas.openxmlformats.org/officeDocument/2006/relationships/tags" Target="../tags/tag173.xml"/><Relationship Id="rId10" Type="http://schemas.openxmlformats.org/officeDocument/2006/relationships/image" Target="../media/image23.png"/><Relationship Id="rId1" Type="http://schemas.openxmlformats.org/officeDocument/2006/relationships/tags" Target="../tags/tag168.xml"/></Relationships>
</file>

<file path=ppt/slides/_rels/slide37.xml.rels><?xml version="1.0" encoding="UTF-8" standalone="yes"?>
<Relationships xmlns="http://schemas.openxmlformats.org/package/2006/relationships"><Relationship Id="rId9" Type="http://schemas.openxmlformats.org/officeDocument/2006/relationships/tags" Target="../tags/tag183.xml"/><Relationship Id="rId8" Type="http://schemas.openxmlformats.org/officeDocument/2006/relationships/image" Target="../media/image26.png"/><Relationship Id="rId7" Type="http://schemas.openxmlformats.org/officeDocument/2006/relationships/tags" Target="../tags/tag182.xml"/><Relationship Id="rId6" Type="http://schemas.openxmlformats.org/officeDocument/2006/relationships/tags" Target="../tags/tag181.xml"/><Relationship Id="rId5" Type="http://schemas.openxmlformats.org/officeDocument/2006/relationships/tags" Target="../tags/tag180.xml"/><Relationship Id="rId4" Type="http://schemas.openxmlformats.org/officeDocument/2006/relationships/image" Target="../media/image25.png"/><Relationship Id="rId3" Type="http://schemas.openxmlformats.org/officeDocument/2006/relationships/tags" Target="../tags/tag179.xml"/><Relationship Id="rId2" Type="http://schemas.openxmlformats.org/officeDocument/2006/relationships/image" Target="../media/image24.png"/><Relationship Id="rId14" Type="http://schemas.openxmlformats.org/officeDocument/2006/relationships/slideLayout" Target="../slideLayouts/slideLayout13.xml"/><Relationship Id="rId13" Type="http://schemas.openxmlformats.org/officeDocument/2006/relationships/tags" Target="../tags/tag186.xml"/><Relationship Id="rId12" Type="http://schemas.openxmlformats.org/officeDocument/2006/relationships/tags" Target="../tags/tag185.xml"/><Relationship Id="rId11" Type="http://schemas.openxmlformats.org/officeDocument/2006/relationships/image" Target="../media/image27.png"/><Relationship Id="rId10" Type="http://schemas.openxmlformats.org/officeDocument/2006/relationships/tags" Target="../tags/tag184.xml"/><Relationship Id="rId1" Type="http://schemas.openxmlformats.org/officeDocument/2006/relationships/tags" Target="../tags/tag178.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87.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88.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96.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90.xml"/><Relationship Id="rId1" Type="http://schemas.openxmlformats.org/officeDocument/2006/relationships/tags" Target="../tags/tag189.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91.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92.xml"/></Relationships>
</file>

<file path=ppt/slides/_rels/slide43.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93.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hyperlink" Target="https://arxiv.org/pdf/2305.14314.pdf" TargetMode="Externa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94.xml"/><Relationship Id="rId1" Type="http://schemas.openxmlformats.org/officeDocument/2006/relationships/image" Target="../media/image30.png"/></Relationships>
</file>

<file path=ppt/slides/_rels/slide45.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95.xml"/><Relationship Id="rId4" Type="http://schemas.openxmlformats.org/officeDocument/2006/relationships/image" Target="../media/image33.png"/><Relationship Id="rId3" Type="http://schemas.openxmlformats.org/officeDocument/2006/relationships/hyperlink" Target="https://arxiv.org/pdf/2106.09685.pdf" TargetMode="External"/><Relationship Id="rId2" Type="http://schemas.openxmlformats.org/officeDocument/2006/relationships/image" Target="../media/image32.png"/><Relationship Id="rId1" Type="http://schemas.openxmlformats.org/officeDocument/2006/relationships/image" Target="../media/image31.png"/></Relationships>
</file>

<file path=ppt/slides/_rels/slide46.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96.xml"/><Relationship Id="rId3" Type="http://schemas.openxmlformats.org/officeDocument/2006/relationships/image" Target="../media/image33.png"/><Relationship Id="rId2" Type="http://schemas.openxmlformats.org/officeDocument/2006/relationships/image" Target="../media/image31.png"/><Relationship Id="rId1" Type="http://schemas.openxmlformats.org/officeDocument/2006/relationships/image" Target="../media/image34.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97.xml"/><Relationship Id="rId1" Type="http://schemas.openxmlformats.org/officeDocument/2006/relationships/hyperlink" Target="https://arxiv.org/pdf/2110.02861.pdf" TargetMode="External"/></Relationships>
</file>

<file path=ppt/slides/_rels/slide48.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tags" Target="../tags/tag198.xml"/><Relationship Id="rId2" Type="http://schemas.openxmlformats.org/officeDocument/2006/relationships/image" Target="../media/image36.png"/><Relationship Id="rId1" Type="http://schemas.openxmlformats.org/officeDocument/2006/relationships/image" Target="../media/image35.pn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99.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97.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200.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tags" Target="../tags/tag20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9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0.xml"/><Relationship Id="rId1" Type="http://schemas.openxmlformats.org/officeDocument/2006/relationships/tags" Target="../tags/tag99.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01.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tags" Target="../tags/tag103.xml"/><Relationship Id="rId2" Type="http://schemas.openxmlformats.org/officeDocument/2006/relationships/image" Target="../media/image5.png"/><Relationship Id="rId1" Type="http://schemas.openxmlformats.org/officeDocument/2006/relationships/tags" Target="../tags/tag10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矩形 5"/>
          <p:cNvSpPr/>
          <p:nvPr>
            <p:custDataLst>
              <p:tags r:id="rId1"/>
            </p:custDataLst>
          </p:nvPr>
        </p:nvSpPr>
        <p:spPr>
          <a:xfrm>
            <a:off x="1219210" y="2327436"/>
            <a:ext cx="2209939" cy="630864"/>
          </a:xfrm>
          <a:prstGeom prst="rect">
            <a:avLst/>
          </a:prstGeom>
          <a:solidFill>
            <a:schemeClr val="accent1"/>
          </a:solidFill>
        </p:spPr>
        <p:txBody>
          <a:bodyPr wrap="square" lIns="0" tIns="0" rIns="0" bIns="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dist"/>
            <a:endParaRPr lang="en-US" altLang="zh-CN" sz="3200" b="1" dirty="0">
              <a:solidFill>
                <a:schemeClr val="lt1"/>
              </a:solidFill>
              <a:latin typeface="Arial" panose="020B0604020202020204" pitchFamily="34" charset="0"/>
              <a:ea typeface="微软雅黑" panose="020B0503020204020204" charset="-122"/>
              <a:cs typeface="+mn-ea"/>
              <a:sym typeface="+mn-lt"/>
            </a:endParaRPr>
          </a:p>
        </p:txBody>
      </p:sp>
      <p:sp>
        <p:nvSpPr>
          <p:cNvPr id="4" name="副标题 3"/>
          <p:cNvSpPr/>
          <p:nvPr>
            <p:ph type="subTitle" idx="3"/>
            <p:custDataLst>
              <p:tags r:id="rId2"/>
            </p:custDataLst>
          </p:nvPr>
        </p:nvSpPr>
        <p:spPr/>
        <p:txBody>
          <a:bodyPr/>
          <a:p>
            <a:r>
              <a:rPr lang="zh-CN" altLang="en-US">
                <a:solidFill>
                  <a:schemeClr val="dk1">
                    <a:lumMod val="65000"/>
                    <a:lumOff val="35000"/>
                  </a:schemeClr>
                </a:solidFill>
                <a:latin typeface="Arial" panose="020B0604020202020204" pitchFamily="34" charset="0"/>
              </a:rPr>
              <a:t>小班讨论</a:t>
            </a:r>
            <a:r>
              <a:rPr lang="en-US" altLang="zh-CN">
                <a:solidFill>
                  <a:schemeClr val="dk1">
                    <a:lumMod val="65000"/>
                    <a:lumOff val="35000"/>
                  </a:schemeClr>
                </a:solidFill>
                <a:latin typeface="Arial" panose="020B0604020202020204" pitchFamily="34" charset="0"/>
              </a:rPr>
              <a:t>-1</a:t>
            </a:r>
            <a:endParaRPr lang="en-US" altLang="zh-CN">
              <a:solidFill>
                <a:schemeClr val="dk1">
                  <a:lumMod val="65000"/>
                  <a:lumOff val="35000"/>
                </a:schemeClr>
              </a:solidFill>
              <a:latin typeface="Arial" panose="020B0604020202020204" pitchFamily="34" charset="0"/>
            </a:endParaRPr>
          </a:p>
        </p:txBody>
      </p:sp>
      <p:sp>
        <p:nvSpPr>
          <p:cNvPr id="5" name="标题 4"/>
          <p:cNvSpPr/>
          <p:nvPr>
            <p:ph type="ctrTitle" idx="2"/>
            <p:custDataLst>
              <p:tags r:id="rId3"/>
            </p:custDataLst>
          </p:nvPr>
        </p:nvSpPr>
        <p:spPr/>
        <p:txBody>
          <a:bodyPr>
            <a:normAutofit/>
          </a:bodyPr>
          <a:p>
            <a:r>
              <a:rPr lang="zh-CN" altLang="en-US">
                <a:solidFill>
                  <a:schemeClr val="accent1"/>
                </a:solidFill>
                <a:latin typeface="Arial" panose="020B0604020202020204" pitchFamily="34" charset="0"/>
                <a:ea typeface="汉仪旗黑-85S" panose="00020600040101010101" charset="-122"/>
              </a:rPr>
              <a:t>数据库系统</a:t>
            </a:r>
            <a:endParaRPr lang="zh-CN" altLang="en-US">
              <a:solidFill>
                <a:schemeClr val="accent1"/>
              </a:solidFill>
              <a:latin typeface="Arial" panose="020B0604020202020204" pitchFamily="34" charset="0"/>
              <a:ea typeface="汉仪旗黑-85S" panose="00020600040101010101" charset="-122"/>
            </a:endParaRPr>
          </a:p>
        </p:txBody>
      </p:sp>
      <p:sp>
        <p:nvSpPr>
          <p:cNvPr id="7" name="文本框 5"/>
          <p:cNvSpPr txBox="1"/>
          <p:nvPr>
            <p:custDataLst>
              <p:tags r:id="rId4"/>
            </p:custDataLst>
          </p:nvPr>
        </p:nvSpPr>
        <p:spPr>
          <a:xfrm>
            <a:off x="1315712" y="2362116"/>
            <a:ext cx="2016936" cy="561503"/>
          </a:xfrm>
          <a:prstGeom prst="rect">
            <a:avLst/>
          </a:prstGeom>
          <a:noFill/>
        </p:spPr>
        <p:txBody>
          <a:bodyPr wrap="square" lIns="0" tIns="0" rIns="0" bIns="0"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dist">
              <a:lnSpc>
                <a:spcPct val="100000"/>
              </a:lnSpc>
            </a:pPr>
            <a:r>
              <a:rPr lang="en-US" altLang="zh-CN" sz="2800" b="1" spc="200" dirty="0">
                <a:solidFill>
                  <a:schemeClr val="lt1"/>
                </a:solidFill>
                <a:uFillTx/>
                <a:latin typeface="Arial" panose="020B0604020202020204" pitchFamily="34" charset="0"/>
                <a:ea typeface="微软雅黑" panose="020B0503020204020204" charset="-122"/>
                <a:cs typeface="Arial" panose="020B0604020202020204" pitchFamily="34" charset="0"/>
              </a:rPr>
              <a:t>2023</a:t>
            </a:r>
            <a:endParaRPr lang="en-US" altLang="zh-CN" sz="2800" b="1" spc="200" dirty="0">
              <a:solidFill>
                <a:schemeClr val="lt1"/>
              </a:solidFill>
              <a:uFillTx/>
              <a:latin typeface="Arial" panose="020B0604020202020204" pitchFamily="34" charset="0"/>
              <a:ea typeface="微软雅黑" panose="020B0503020204020204" charset="-122"/>
              <a:cs typeface="Arial" panose="020B0604020202020204" pitchFamily="34" charset="0"/>
            </a:endParaRPr>
          </a:p>
        </p:txBody>
      </p:sp>
      <p:sp>
        <p:nvSpPr>
          <p:cNvPr id="3" name="文本框 2"/>
          <p:cNvSpPr txBox="1"/>
          <p:nvPr/>
        </p:nvSpPr>
        <p:spPr>
          <a:xfrm>
            <a:off x="1644015" y="4620895"/>
            <a:ext cx="6664960" cy="732155"/>
          </a:xfrm>
          <a:prstGeom prst="rect">
            <a:avLst/>
          </a:prstGeom>
          <a:noFill/>
        </p:spPr>
        <p:txBody>
          <a:bodyPr wrap="square" rtlCol="0">
            <a:spAutoFit/>
          </a:bodyPr>
          <a:p>
            <a:pPr indent="0" fontAlgn="auto">
              <a:lnSpc>
                <a:spcPts val="2500"/>
              </a:lnSpc>
            </a:pPr>
            <a:r>
              <a:rPr lang="zh-CN" altLang="en-US"/>
              <a:t>计科</a:t>
            </a:r>
            <a:r>
              <a:rPr lang="en-US" altLang="zh-CN"/>
              <a:t>2102</a:t>
            </a:r>
            <a:r>
              <a:rPr lang="zh-CN" altLang="en-US"/>
              <a:t>第</a:t>
            </a:r>
            <a:r>
              <a:rPr lang="en-US" altLang="zh-CN"/>
              <a:t>2</a:t>
            </a:r>
            <a:r>
              <a:rPr lang="zh-CN" altLang="en-US"/>
              <a:t>小组</a:t>
            </a:r>
            <a:endParaRPr lang="zh-CN" altLang="en-US"/>
          </a:p>
          <a:p>
            <a:pPr indent="0" fontAlgn="auto">
              <a:lnSpc>
                <a:spcPts val="2500"/>
              </a:lnSpc>
            </a:pPr>
            <a:r>
              <a:rPr lang="zh-CN" altLang="en-US"/>
              <a:t>小组成员：梅炳寅、刘沛灵、袁嘉皓、森格、龙律强、黄政</a:t>
            </a:r>
            <a:endParaRPr lang="zh-CN" altLang="en-US"/>
          </a:p>
        </p:txBody>
      </p:sp>
    </p:spTree>
    <p:custDataLst>
      <p:tags r:id="rId5"/>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96502" y="79379"/>
            <a:ext cx="10852237" cy="441964"/>
          </a:xfrm>
        </p:spPr>
        <p:txBody>
          <a:bodyPr/>
          <a:p>
            <a:r>
              <a:rPr lang="zh-CN" altLang="en-US"/>
              <a:t>二、</a:t>
            </a:r>
            <a:r>
              <a:rPr lang="en-US" altLang="zh-CN">
                <a:solidFill>
                  <a:schemeClr val="tx1">
                    <a:lumMod val="85000"/>
                    <a:lumOff val="15000"/>
                  </a:schemeClr>
                </a:solidFill>
                <a:latin typeface="+mn-ea"/>
                <a:sym typeface="+mn-ea"/>
              </a:rPr>
              <a:t>数据库推动大模型优化发展</a:t>
            </a:r>
            <a:endParaRPr lang="zh-CN" altLang="en-US"/>
          </a:p>
        </p:txBody>
      </p:sp>
      <p:sp>
        <p:nvSpPr>
          <p:cNvPr id="4" name="内容占位符 3"/>
          <p:cNvSpPr/>
          <p:nvPr>
            <p:ph idx="1"/>
          </p:nvPr>
        </p:nvSpPr>
        <p:spPr>
          <a:xfrm>
            <a:off x="296545" y="588645"/>
            <a:ext cx="10852150" cy="6212205"/>
          </a:xfrm>
        </p:spPr>
        <p:txBody>
          <a:bodyPr>
            <a:noAutofit/>
          </a:bodyPr>
          <a:p>
            <a:pPr marL="0" indent="0">
              <a:buNone/>
            </a:pPr>
            <a:r>
              <a:rPr lang="en-US" altLang="zh-CN"/>
              <a:t>1</a:t>
            </a:r>
            <a:r>
              <a:t>、</a:t>
            </a:r>
            <a:r>
              <a:rPr lang="zh-CN" altLang="en-US"/>
              <a:t>数据存储和管理：数据库提供了一个结构化的环境，可以有效地存储和组织大量数据，包括模型训练所需的输入和输出数据。它们允许快速的数据检索和查询，从而使模型训练和优化过程更高效。</a:t>
            </a:r>
            <a:endParaRPr lang="zh-CN" altLang="en-US"/>
          </a:p>
          <a:p>
            <a:pPr marL="0" indent="0">
              <a:buNone/>
            </a:pPr>
            <a:r>
              <a:rPr lang="en-US" altLang="zh-CN"/>
              <a:t>2</a:t>
            </a:r>
            <a:r>
              <a:t>、</a:t>
            </a:r>
            <a:r>
              <a:rPr lang="zh-CN" altLang="en-US"/>
              <a:t>数据预处理和清洗：大模型通常需要大规模的训练数据集。数据库可以帮助在数据集中进行预处理和清洗，以确保输入数据的质量和一致性。</a:t>
            </a:r>
            <a:endParaRPr lang="zh-CN" altLang="en-US"/>
          </a:p>
          <a:p>
            <a:pPr marL="0" indent="0">
              <a:buNone/>
            </a:pPr>
            <a:r>
              <a:rPr lang="en-US" altLang="zh-CN"/>
              <a:t>3</a:t>
            </a:r>
            <a:r>
              <a:t>、</a:t>
            </a:r>
            <a:r>
              <a:rPr lang="zh-CN" altLang="en-US"/>
              <a:t>分布式计算支持：数据库系统通常支持分布式计算，可以处理大规模数据集的计算需求，这对于训练大模型至关重要。</a:t>
            </a:r>
            <a:endParaRPr lang="zh-CN" altLang="en-US"/>
          </a:p>
          <a:p>
            <a:pPr marL="0" indent="0">
              <a:buNone/>
            </a:pPr>
            <a:r>
              <a:rPr lang="en-US" altLang="zh-CN"/>
              <a:t>4</a:t>
            </a:r>
            <a:r>
              <a:t>、</a:t>
            </a:r>
            <a:r>
              <a:rPr lang="zh-CN" altLang="en-US"/>
              <a:t>并行计算和多线程处理：数据库系统通常支持并行计算和多线程处理，可以加速数据的处理和分析，从而提高模型训练的效率。</a:t>
            </a:r>
            <a:endParaRPr lang="zh-CN" altLang="en-US"/>
          </a:p>
          <a:p>
            <a:pPr marL="0" indent="0">
              <a:buNone/>
            </a:pPr>
            <a:r>
              <a:rPr lang="en-US" altLang="zh-CN"/>
              <a:t>5</a:t>
            </a:r>
            <a:r>
              <a:t>、</a:t>
            </a:r>
            <a:r>
              <a:rPr lang="zh-CN" altLang="en-US"/>
              <a:t>实时数据流和处理：对于某些任务（如实时预测或推荐系统），数据库可以提供实时数据流处理功能，使得模型能够及时响应新数据。</a:t>
            </a:r>
            <a:endParaRPr lang="zh-CN" altLang="en-US"/>
          </a:p>
          <a:p>
            <a:pPr marL="0" indent="0">
              <a:buNone/>
            </a:pPr>
            <a:r>
              <a:rPr lang="en-US" altLang="zh-CN"/>
              <a:t>6</a:t>
            </a:r>
            <a:r>
              <a:t>、</a:t>
            </a:r>
            <a:r>
              <a:rPr lang="zh-CN" altLang="en-US"/>
              <a:t>跨平台支持：数据库通常支持多种操作系统和云平台，使得大模型可以在不同环境中进行训练和部署。</a:t>
            </a:r>
            <a:endParaRPr lang="zh-CN" altLang="en-US"/>
          </a:p>
          <a:p>
            <a:pPr marL="0" indent="0">
              <a:buNone/>
            </a:pPr>
            <a:r>
              <a:rPr lang="en-US" altLang="zh-CN"/>
              <a:t>7</a:t>
            </a:r>
            <a:r>
              <a:t>、</a:t>
            </a:r>
            <a:r>
              <a:rPr lang="zh-CN" altLang="en-US"/>
              <a:t>性能优化和索引：数据库可以通过合适的索引和查询优化技术来提升数据的访问速度，从而加速模型训练和推理过程。</a:t>
            </a:r>
            <a:endParaRPr lang="zh-CN" altLang="en-US"/>
          </a:p>
          <a:p>
            <a:pPr marL="0" indent="0">
              <a:buNone/>
            </a:pPr>
            <a:r>
              <a:rPr lang="zh-CN" altLang="en-US"/>
              <a:t>总的来说，数据库在大模型优化和发展中发挥着关键作用，它们提供了一个稳定、高效、安全的数据管理和处理环境，使得大模型能够充分发挥其潜力。同时，随着大模型的发展，数据库系统也在不断地演进和提升其性能和功能，以满足不断增长的需求。</a:t>
            </a:r>
            <a:endParaRPr lang="zh-CN" altLang="en-US"/>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554990" y="964565"/>
            <a:ext cx="10507345" cy="5216525"/>
          </a:xfrm>
        </p:spPr>
        <p:txBody>
          <a:bodyPr/>
          <a:p>
            <a:pPr marL="0" indent="0">
              <a:buNone/>
            </a:pPr>
            <a:r>
              <a:rPr lang="zh-CN" altLang="en-US" sz="2000" b="1"/>
              <a:t>大模型 + 数据库：1+1＞2</a:t>
            </a:r>
            <a:endParaRPr lang="zh-CN" altLang="en-US" sz="2000" b="1"/>
          </a:p>
          <a:p>
            <a:pPr marL="0" indent="0">
              <a:buNone/>
            </a:pPr>
            <a:endParaRPr lang="zh-CN" altLang="en-US" sz="1800"/>
          </a:p>
          <a:p>
            <a:r>
              <a:rPr lang="zh-CN" altLang="en-US" sz="1800" b="1"/>
              <a:t>大语言模型与数据库</a:t>
            </a:r>
            <a:r>
              <a:rPr lang="zh-CN" altLang="en-US" sz="1800"/>
              <a:t>的融合将推动人机交互和数据库应用的发展，二者的结合是一种双赢，通过借助大语言模型的语言理解和生成能力，数据库的使用和管理将变得更加便捷和智能化；数据库则提供了高质量的数据集与高效的数据管理来支持大型语言模型的训练和应用。数据库与大模型结合势必成为未来二者发展的一大趋势。</a:t>
            </a:r>
            <a:endParaRPr lang="zh-CN" altLang="en-US" sz="1800"/>
          </a:p>
          <a:p>
            <a:endParaRPr lang="zh-CN" altLang="en-US" sz="1800"/>
          </a:p>
          <a:p>
            <a:r>
              <a:rPr lang="zh-CN" altLang="en-US" sz="1800">
                <a:solidFill>
                  <a:schemeClr val="bg2">
                    <a:lumMod val="50000"/>
                  </a:schemeClr>
                </a:solidFill>
              </a:rPr>
              <a:t>拓数派大模型数据计算系统</a:t>
            </a:r>
            <a:r>
              <a:rPr lang="zh-CN" altLang="en-US" sz="1800"/>
              <a:t>（πDataComputing System，缩写 </a:t>
            </a:r>
            <a:r>
              <a:rPr lang="zh-CN" altLang="en-US" sz="1800">
                <a:solidFill>
                  <a:schemeClr val="bg2">
                    <a:lumMod val="50000"/>
                  </a:schemeClr>
                </a:solidFill>
              </a:rPr>
              <a:t>πDataCS</a:t>
            </a:r>
            <a:r>
              <a:rPr lang="zh-CN" altLang="en-US" sz="1800"/>
              <a:t>）会在今年 10 月 24 日公司年度技术论坛上重磅发布，旨在成为 AI 的基础科技底座，强大的技术创新力与领先的产品力被业界寄予厚望，相信大模型数据计算系统将开启 AI 技术的新范式。</a:t>
            </a:r>
            <a:endParaRPr lang="zh-CN" altLang="en-US" sz="1800"/>
          </a:p>
          <a:p>
            <a:endParaRPr lang="zh-CN" altLang="en-US"/>
          </a:p>
        </p:txBody>
      </p:sp>
      <p:sp>
        <p:nvSpPr>
          <p:cNvPr id="4" name="标题 3"/>
          <p:cNvSpPr>
            <a:spLocks noGrp="1"/>
          </p:cNvSpPr>
          <p:nvPr>
            <p:ph type="title"/>
            <p:custDataLst>
              <p:tags r:id="rId1"/>
            </p:custDataLst>
          </p:nvPr>
        </p:nvSpPr>
        <p:spPr>
          <a:xfrm>
            <a:off x="325077" y="261624"/>
            <a:ext cx="10852237" cy="441964"/>
          </a:xfrm>
        </p:spPr>
        <p:txBody>
          <a:bodyPr/>
          <a:p>
            <a:r>
              <a:rPr lang="zh-CN" altLang="en-US"/>
              <a:t>二、</a:t>
            </a:r>
            <a:r>
              <a:rPr lang="en-US" altLang="zh-CN">
                <a:solidFill>
                  <a:schemeClr val="tx1">
                    <a:lumMod val="85000"/>
                    <a:lumOff val="15000"/>
                  </a:schemeClr>
                </a:solidFill>
                <a:latin typeface="+mn-ea"/>
                <a:sym typeface="+mn-ea"/>
              </a:rPr>
              <a:t>数据库推动大模型优化发展</a:t>
            </a:r>
            <a:endParaRPr lang="zh-CN" altLang="en-US"/>
          </a:p>
        </p:txBody>
      </p:sp>
    </p:spTree>
    <p:custDataLst>
      <p:tags r:id="rId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副标题 1"/>
          <p:cNvSpPr/>
          <p:nvPr>
            <p:ph type="subTitle" idx="3"/>
          </p:nvPr>
        </p:nvSpPr>
        <p:spPr>
          <a:xfrm>
            <a:off x="1259205" y="4060190"/>
            <a:ext cx="5878830" cy="470535"/>
          </a:xfrm>
        </p:spPr>
        <p:txBody>
          <a:bodyPr>
            <a:normAutofit/>
          </a:bodyPr>
          <a:p>
            <a:r>
              <a:rPr lang="en-US" altLang="zh-CN"/>
              <a:t>ADB-PG</a:t>
            </a:r>
            <a:r>
              <a:t>：Built-in vector retrieval</a:t>
            </a:r>
          </a:p>
        </p:txBody>
      </p:sp>
      <p:sp>
        <p:nvSpPr>
          <p:cNvPr id="3" name="标题 2"/>
          <p:cNvSpPr/>
          <p:nvPr>
            <p:ph type="ctrTitle" idx="2"/>
          </p:nvPr>
        </p:nvSpPr>
        <p:spPr>
          <a:xfrm>
            <a:off x="1219200" y="3077210"/>
            <a:ext cx="8216265" cy="821055"/>
          </a:xfrm>
        </p:spPr>
        <p:txBody>
          <a:bodyPr>
            <a:noAutofit/>
          </a:bodyPr>
          <a:p>
            <a:r>
              <a:rPr sz="4000">
                <a:solidFill>
                  <a:schemeClr val="tx1">
                    <a:lumMod val="85000"/>
                    <a:lumOff val="15000"/>
                  </a:schemeClr>
                </a:solidFill>
                <a:latin typeface="+mn-ea"/>
                <a:sym typeface="+mn-ea"/>
              </a:rPr>
              <a:t>ADB-PG：内置向量检索+全文检索的一站式企业知识数据库</a:t>
            </a:r>
            <a:endParaRPr lang="en-US" altLang="zh-CN" sz="4000">
              <a:solidFill>
                <a:schemeClr val="tx1">
                  <a:lumMod val="85000"/>
                  <a:lumOff val="15000"/>
                </a:schemeClr>
              </a:solidFill>
              <a:latin typeface="+mn-ea"/>
              <a:sym typeface="+mn-ea"/>
            </a:endParaRPr>
          </a:p>
        </p:txBody>
      </p:sp>
      <p:sp>
        <p:nvSpPr>
          <p:cNvPr id="4" name="文本框 3"/>
          <p:cNvSpPr txBox="1"/>
          <p:nvPr>
            <p:custDataLst>
              <p:tags r:id="rId1"/>
            </p:custDataLst>
          </p:nvPr>
        </p:nvSpPr>
        <p:spPr>
          <a:xfrm>
            <a:off x="5165090" y="4882515"/>
            <a:ext cx="1739265" cy="368300"/>
          </a:xfrm>
          <a:prstGeom prst="rect">
            <a:avLst/>
          </a:prstGeom>
          <a:noFill/>
        </p:spPr>
        <p:txBody>
          <a:bodyPr wrap="square" rtlCol="0">
            <a:spAutoFit/>
          </a:bodyPr>
          <a:p>
            <a:r>
              <a:rPr lang="zh-CN" altLang="en-US"/>
              <a:t>讲解：</a:t>
            </a:r>
            <a:r>
              <a:rPr lang="zh-CN" altLang="en-US"/>
              <a:t>黄政</a:t>
            </a:r>
            <a:endParaRPr lang="zh-CN" altLang="en-US"/>
          </a:p>
        </p:txBody>
      </p:sp>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25077" y="356874"/>
            <a:ext cx="10852237" cy="441964"/>
          </a:xfrm>
        </p:spPr>
        <p:txBody>
          <a:bodyPr/>
          <a:p>
            <a:r>
              <a:rPr>
                <a:sym typeface="+mn-ea"/>
              </a:rPr>
              <a:t>三、ADB-PG：内置向量检索+全文检索的一站式企业知识数据库</a:t>
            </a:r>
            <a:endParaRPr lang="zh-CN" altLang="en-US"/>
          </a:p>
        </p:txBody>
      </p:sp>
      <p:sp>
        <p:nvSpPr>
          <p:cNvPr id="5" name="文本框 4"/>
          <p:cNvSpPr txBox="1"/>
          <p:nvPr/>
        </p:nvSpPr>
        <p:spPr>
          <a:xfrm>
            <a:off x="548640" y="1028700"/>
            <a:ext cx="11449685" cy="2122805"/>
          </a:xfrm>
          <a:prstGeom prst="rect">
            <a:avLst/>
          </a:prstGeom>
          <a:noFill/>
        </p:spPr>
        <p:txBody>
          <a:bodyPr wrap="square" rtlCol="0" anchor="t">
            <a:spAutoFit/>
          </a:bodyPr>
          <a:p>
            <a:r>
              <a:rPr lang="zh-CN" altLang="en-US" sz="2400" b="1"/>
              <a:t>先来了解</a:t>
            </a:r>
            <a:r>
              <a:rPr lang="zh-CN" altLang="en-US" sz="2400" b="1"/>
              <a:t>一下向量数据库</a:t>
            </a:r>
            <a:endParaRPr lang="zh-CN" altLang="en-US" sz="2400" b="1"/>
          </a:p>
          <a:p>
            <a:r>
              <a:rPr lang="en-US" altLang="zh-CN"/>
              <a:t>       </a:t>
            </a:r>
            <a:r>
              <a:rPr lang="zh-CN" altLang="en-US"/>
              <a:t>在现实世界中，绝大多数的数据都是以</a:t>
            </a:r>
            <a:r>
              <a:rPr lang="zh-CN" altLang="en-US">
                <a:solidFill>
                  <a:srgbClr val="FF0000"/>
                </a:solidFill>
              </a:rPr>
              <a:t>非结构化数据</a:t>
            </a:r>
            <a:r>
              <a:rPr lang="zh-CN" altLang="en-US"/>
              <a:t>的形式存在的，如图片，音频，视频，文本等。这些非结构化的数据随着智慧城市，短视频，商品个性化推荐，视觉商品搜索等应用的出现而爆发式增长。为了能够处理这些非结构化的数据，我们通常会使用人工智能技术提取这些非结构化数据的特征，并将其转化为</a:t>
            </a:r>
            <a:r>
              <a:rPr lang="zh-CN" altLang="en-US">
                <a:solidFill>
                  <a:srgbClr val="FF0000"/>
                </a:solidFill>
              </a:rPr>
              <a:t>特征向量</a:t>
            </a:r>
            <a:r>
              <a:rPr lang="zh-CN" altLang="en-US"/>
              <a:t>，再对这些特征向量进行分析和检索以实现对非结构化数据的处理。因此，我们把这种能存储，分析和检索特征向量的数据库称之为向量数据库。</a:t>
            </a:r>
            <a:endParaRPr lang="zh-CN" altLang="en-US"/>
          </a:p>
          <a:p>
            <a:endParaRPr lang="zh-CN" altLang="en-US"/>
          </a:p>
        </p:txBody>
      </p:sp>
      <p:sp>
        <p:nvSpPr>
          <p:cNvPr id="6" name="文本框 5"/>
          <p:cNvSpPr txBox="1"/>
          <p:nvPr/>
        </p:nvSpPr>
        <p:spPr>
          <a:xfrm>
            <a:off x="548640" y="4151630"/>
            <a:ext cx="11257915" cy="1753235"/>
          </a:xfrm>
          <a:prstGeom prst="rect">
            <a:avLst/>
          </a:prstGeom>
          <a:noFill/>
        </p:spPr>
        <p:txBody>
          <a:bodyPr wrap="square" rtlCol="0" anchor="t">
            <a:spAutoFit/>
          </a:bodyPr>
          <a:p>
            <a:r>
              <a:rPr lang="en-US" altLang="zh-CN"/>
              <a:t>       </a:t>
            </a:r>
            <a:r>
              <a:rPr lang="zh-CN" altLang="en-US">
                <a:solidFill>
                  <a:srgbClr val="FF0000"/>
                </a:solidFill>
              </a:rPr>
              <a:t>融合了向量检索功能的DBMS</a:t>
            </a:r>
            <a:r>
              <a:rPr lang="zh-CN" altLang="en-US"/>
              <a:t>则不同，它首先是一个非常完备的现代数据库平台，能满足应用程序开发人员的数据库功能需求；然后它集成的向量检索能力一样也可以实现专有的向量数据库的功能，并且使向量存储和检索继承了DBMS的优秀能力，如易用性（直接使用SQL的方式处理向量）、事务、高可用性、高可扩展性等等。本文介绍的ADB-PG即是具有向量检索功能的DBMS，在包含向量检索功能的同时，还具备</a:t>
            </a:r>
            <a:r>
              <a:rPr lang="zh-CN" altLang="en-US">
                <a:solidFill>
                  <a:srgbClr val="FF0000"/>
                </a:solidFill>
              </a:rPr>
              <a:t>一站式</a:t>
            </a:r>
            <a:r>
              <a:rPr lang="zh-CN" altLang="en-US"/>
              <a:t>的数据库能力。</a:t>
            </a:r>
            <a:endParaRPr lang="zh-CN" altLang="en-US"/>
          </a:p>
          <a:p>
            <a:endParaRPr lang="zh-CN" altLang="en-US"/>
          </a:p>
        </p:txBody>
      </p:sp>
      <p:sp>
        <p:nvSpPr>
          <p:cNvPr id="7" name="文本框 6"/>
          <p:cNvSpPr txBox="1"/>
          <p:nvPr/>
        </p:nvSpPr>
        <p:spPr>
          <a:xfrm>
            <a:off x="548640" y="2875915"/>
            <a:ext cx="11257280" cy="1476375"/>
          </a:xfrm>
          <a:prstGeom prst="rect">
            <a:avLst/>
          </a:prstGeom>
          <a:noFill/>
        </p:spPr>
        <p:txBody>
          <a:bodyPr wrap="square" rtlCol="0" anchor="t">
            <a:spAutoFit/>
          </a:bodyPr>
          <a:p>
            <a:r>
              <a:rPr lang="en-US" altLang="zh-CN"/>
              <a:t>       </a:t>
            </a:r>
            <a:r>
              <a:rPr lang="zh-CN" altLang="en-US"/>
              <a:t>向量数据库对于特征向量的快速检索，一般会采用</a:t>
            </a:r>
            <a:r>
              <a:rPr lang="zh-CN" altLang="en-US">
                <a:solidFill>
                  <a:srgbClr val="FF0000"/>
                </a:solidFill>
              </a:rPr>
              <a:t>构建向量索引</a:t>
            </a:r>
            <a:r>
              <a:rPr lang="zh-CN" altLang="en-US"/>
              <a:t>的技术手段，我们通常说的向量索引都属于ANNS（Approximate Nearest Neighbors Search，近似最近邻搜索），它的核心思想是不再局限于只返回最精确的结果项，而是仅搜索可能是</a:t>
            </a:r>
            <a:r>
              <a:rPr lang="zh-CN" altLang="en-US">
                <a:solidFill>
                  <a:srgbClr val="FF0000"/>
                </a:solidFill>
              </a:rPr>
              <a:t>近邻的数据项</a:t>
            </a:r>
            <a:r>
              <a:rPr lang="zh-CN" altLang="en-US"/>
              <a:t>，也就是通过牺牲可接受范围内的一点</a:t>
            </a:r>
            <a:r>
              <a:rPr lang="zh-CN" altLang="en-US">
                <a:solidFill>
                  <a:srgbClr val="FF0000"/>
                </a:solidFill>
              </a:rPr>
              <a:t>精确度来换取检索效率</a:t>
            </a:r>
            <a:r>
              <a:rPr lang="zh-CN" altLang="en-US"/>
              <a:t>的提高。</a:t>
            </a:r>
            <a:endParaRPr lang="zh-CN" altLang="en-US"/>
          </a:p>
          <a:p>
            <a:endParaRPr lang="zh-CN" altLang="en-US"/>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三、ADB-PG：内置向量检索+全文检索的一站式企业知识数据库</a:t>
            </a:r>
            <a:endParaRPr lang="zh-CN" altLang="en-US"/>
          </a:p>
        </p:txBody>
      </p:sp>
      <p:sp>
        <p:nvSpPr>
          <p:cNvPr id="7" name="文本框 6"/>
          <p:cNvSpPr txBox="1"/>
          <p:nvPr/>
        </p:nvSpPr>
        <p:spPr>
          <a:xfrm>
            <a:off x="669925" y="959485"/>
            <a:ext cx="11087735" cy="645160"/>
          </a:xfrm>
          <a:prstGeom prst="rect">
            <a:avLst/>
          </a:prstGeom>
          <a:noFill/>
        </p:spPr>
        <p:txBody>
          <a:bodyPr wrap="square" rtlCol="0" anchor="t">
            <a:spAutoFit/>
          </a:bodyPr>
          <a:p>
            <a:r>
              <a:rPr lang="en-US" altLang="zh-CN"/>
              <a:t>      </a:t>
            </a:r>
            <a:r>
              <a:rPr lang="zh-CN" altLang="en-US"/>
              <a:t>这里有一个基于</a:t>
            </a:r>
            <a:r>
              <a:rPr lang="zh-CN" altLang="en-US">
                <a:solidFill>
                  <a:srgbClr val="FF0000"/>
                </a:solidFill>
              </a:rPr>
              <a:t>大语言模型（LLM）+向量数据库</a:t>
            </a:r>
            <a:r>
              <a:rPr>
                <a:solidFill>
                  <a:srgbClr val="FF0000"/>
                </a:solidFill>
                <a:sym typeface="+mn-ea"/>
              </a:rPr>
              <a:t>ADB-PG</a:t>
            </a:r>
            <a:r>
              <a:rPr lang="zh-CN" altLang="en-US"/>
              <a:t>打造企业专属Chatbot的，进行时事新闻点评解答的例子。</a:t>
            </a:r>
            <a:endParaRPr lang="zh-CN" altLang="en-US"/>
          </a:p>
        </p:txBody>
      </p:sp>
      <p:sp>
        <p:nvSpPr>
          <p:cNvPr id="3" name="文本框 2"/>
          <p:cNvSpPr txBox="1"/>
          <p:nvPr/>
        </p:nvSpPr>
        <p:spPr>
          <a:xfrm>
            <a:off x="753110" y="1810385"/>
            <a:ext cx="10920730" cy="922020"/>
          </a:xfrm>
          <a:prstGeom prst="rect">
            <a:avLst/>
          </a:prstGeom>
          <a:noFill/>
        </p:spPr>
        <p:txBody>
          <a:bodyPr wrap="square" rtlCol="0" anchor="t">
            <a:spAutoFit/>
          </a:bodyPr>
          <a:p>
            <a:r>
              <a:rPr lang="en-US" altLang="zh-CN"/>
              <a:t>     </a:t>
            </a:r>
            <a:r>
              <a:rPr lang="zh-CN" altLang="en-US"/>
              <a:t>让LLM回答"通义千问是什么"。可以看到，如果我们让LLM直接回答，得到的答案没有意义，因为LLM的训练数据集里并不包含相关的内容。而当我们使用向量数据库作为本地知识存储，让LLM自动提取相关的知识之后，其正确地回答了"通义千问是什么"。</a:t>
            </a:r>
            <a:endParaRPr lang="zh-CN" altLang="en-US"/>
          </a:p>
        </p:txBody>
      </p:sp>
      <p:pic>
        <p:nvPicPr>
          <p:cNvPr id="100" name="图片 99"/>
          <p:cNvPicPr/>
          <p:nvPr>
            <p:custDataLst>
              <p:tags r:id="rId1"/>
            </p:custDataLst>
          </p:nvPr>
        </p:nvPicPr>
        <p:blipFill>
          <a:blip r:embed="rId2"/>
          <a:stretch>
            <a:fillRect/>
          </a:stretch>
        </p:blipFill>
        <p:spPr>
          <a:xfrm>
            <a:off x="669925" y="2938145"/>
            <a:ext cx="7268845" cy="3707130"/>
          </a:xfrm>
          <a:prstGeom prst="rect">
            <a:avLst/>
          </a:prstGeom>
          <a:noFill/>
          <a:ln w="9525">
            <a:noFill/>
          </a:ln>
        </p:spPr>
      </p:pic>
    </p:spTree>
    <p:custDataLst>
      <p:tags r:id="rId3"/>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custDataLst>
              <p:tags r:id="rId1"/>
            </p:custDataLst>
          </p:nvPr>
        </p:nvSpPr>
        <p:spPr>
          <a:xfrm>
            <a:off x="325077" y="261624"/>
            <a:ext cx="10852237" cy="441964"/>
          </a:xfrm>
        </p:spPr>
        <p:txBody>
          <a:bodyPr/>
          <a:p>
            <a:r>
              <a:rPr>
                <a:sym typeface="+mn-ea"/>
              </a:rPr>
              <a:t>三、ADB-PG：内置向量检索+全文检索的一站式企业知识数据库</a:t>
            </a:r>
            <a:endParaRPr lang="zh-CN" altLang="en-US"/>
          </a:p>
        </p:txBody>
      </p:sp>
      <p:sp>
        <p:nvSpPr>
          <p:cNvPr id="5" name="文本框 4"/>
          <p:cNvSpPr txBox="1"/>
          <p:nvPr/>
        </p:nvSpPr>
        <p:spPr>
          <a:xfrm>
            <a:off x="386080" y="703580"/>
            <a:ext cx="11476990" cy="3815080"/>
          </a:xfrm>
          <a:prstGeom prst="rect">
            <a:avLst/>
          </a:prstGeom>
          <a:noFill/>
        </p:spPr>
        <p:txBody>
          <a:bodyPr wrap="square" rtlCol="0" anchor="t">
            <a:spAutoFit/>
          </a:bodyPr>
          <a:p>
            <a:r>
              <a:rPr lang="en-US" altLang="zh-CN"/>
              <a:t>         </a:t>
            </a:r>
            <a:r>
              <a:rPr lang="zh-CN" altLang="en-US" sz="1600"/>
              <a:t>为什么ADB-PG适合作为Chatbot的知识数据库？ADB-PG是一款具备大规模并行处理能力的云原生数据仓库。它支持行存储和列存储模式，既可以提供高性能的离线数据处理，也可以支持高并发的海量数据在线分析查询。因此我们可以说ADB-PG是一个</a:t>
            </a:r>
            <a:r>
              <a:rPr lang="zh-CN" altLang="en-US" sz="1600">
                <a:solidFill>
                  <a:srgbClr val="FF0000"/>
                </a:solidFill>
              </a:rPr>
              <a:t>支持分布式事务、混合负载</a:t>
            </a:r>
            <a:r>
              <a:rPr lang="zh-CN" altLang="en-US" sz="1600"/>
              <a:t>的数据仓库平台，同时也支持</a:t>
            </a:r>
            <a:r>
              <a:rPr lang="zh-CN" altLang="en-US" sz="1600">
                <a:solidFill>
                  <a:srgbClr val="FF0000"/>
                </a:solidFill>
              </a:rPr>
              <a:t>处理多种非结构化和半结构化数据源</a:t>
            </a:r>
            <a:r>
              <a:rPr lang="zh-CN" altLang="en-US" sz="1600"/>
              <a:t>。如通过向量检索插件实现了对图片、语言、视频、文本等非结构化数据的高性能向量检索分析，对JSON等半结构化数据的全文检索分析。</a:t>
            </a:r>
            <a:endParaRPr lang="zh-CN" altLang="en-US" sz="1600"/>
          </a:p>
          <a:p>
            <a:r>
              <a:rPr lang="zh-CN" altLang="en-US" sz="1600"/>
              <a:t> </a:t>
            </a:r>
            <a:r>
              <a:rPr lang="en-US" altLang="zh-CN" sz="1600"/>
              <a:t>        </a:t>
            </a:r>
            <a:r>
              <a:rPr lang="zh-CN" altLang="en-US" sz="1600"/>
              <a:t>因此在AIGC场景下，ADB-PG既可以作为一款向量数据库满足其对</a:t>
            </a:r>
            <a:r>
              <a:rPr lang="zh-CN" altLang="en-US" sz="1600">
                <a:solidFill>
                  <a:srgbClr val="FF0000"/>
                </a:solidFill>
              </a:rPr>
              <a:t>向量存储和检索的需求</a:t>
            </a:r>
            <a:r>
              <a:rPr lang="zh-CN" altLang="en-US" sz="1600"/>
              <a:t>，也可以</a:t>
            </a:r>
            <a:r>
              <a:rPr lang="zh-CN" altLang="en-US" sz="1600">
                <a:solidFill>
                  <a:srgbClr val="FF0000"/>
                </a:solidFill>
              </a:rPr>
              <a:t>满足其他结构化数据的存储和查询</a:t>
            </a:r>
            <a:r>
              <a:rPr lang="zh-CN" altLang="en-US" sz="1600"/>
              <a:t>，同时也可以提供</a:t>
            </a:r>
            <a:r>
              <a:rPr lang="zh-CN" altLang="en-US" sz="1600">
                <a:solidFill>
                  <a:srgbClr val="FF0000"/>
                </a:solidFill>
              </a:rPr>
              <a:t>全文检索的</a:t>
            </a:r>
            <a:r>
              <a:rPr lang="zh-CN" altLang="en-US" sz="1600"/>
              <a:t>能力，为AIGC场景下的业务应用提供一站式的解决方案。下面我们将对ADB-PG的向量检索、融合检索和全文检索这三方面的能力进行详细介绍。</a:t>
            </a:r>
            <a:endParaRPr lang="zh-CN" altLang="en-US" sz="1600"/>
          </a:p>
          <a:p>
            <a:r>
              <a:rPr lang="zh-CN" altLang="en-US" sz="1600"/>
              <a:t> </a:t>
            </a:r>
            <a:r>
              <a:rPr lang="en-US" altLang="zh-CN" sz="1600"/>
              <a:t>       </a:t>
            </a:r>
            <a:r>
              <a:rPr lang="zh-CN" altLang="en-US" sz="1600"/>
              <a:t>ADB-PG</a:t>
            </a:r>
            <a:r>
              <a:rPr lang="zh-CN" altLang="en-US" sz="1600">
                <a:solidFill>
                  <a:srgbClr val="FF0000"/>
                </a:solidFill>
              </a:rPr>
              <a:t>向量检索和融合检索</a:t>
            </a:r>
            <a:r>
              <a:rPr lang="zh-CN" altLang="en-US" sz="1600"/>
              <a:t>功能于2020年首次在公有云上线，目前已经在人脸识别领域得到了非常广泛的应用。ADB-PG的向量数据库继承自数据仓库平台，因此它几乎拥有DBMS的所有好处，如ANSISQL、ACID事务、高可用性、故障恢复、时间点恢复、可编程性、可扩展性等。同时它支持了点积距离、汉明距离和欧氏距离的向量和向量的相似度搜索。这些功能目前在人脸识别、商品识别和基于文本的语义搜索中得到了广泛应用。</a:t>
            </a:r>
            <a:endParaRPr lang="zh-CN" altLang="en-US" sz="1600"/>
          </a:p>
          <a:p>
            <a:r>
              <a:rPr lang="en-US" altLang="zh-CN" sz="1600"/>
              <a:t>        </a:t>
            </a:r>
            <a:r>
              <a:rPr lang="zh-CN" altLang="en-US" sz="1600"/>
              <a:t>另外，ADB-PG向量检索引擎也使用Intel SIMD指令极其有效地实现了向量相似性匹配。下面我们用一个具体的例子来说明ADB-PG的向量检索和融合检索如何使用。假设有一个文本知识库，它是将一批文章分割成chunk再转换为embedding向量后入库的</a:t>
            </a:r>
            <a:endParaRPr lang="zh-CN" altLang="en-US" sz="1600"/>
          </a:p>
          <a:p>
            <a:endParaRPr lang="zh-CN" altLang="en-US" sz="1600"/>
          </a:p>
        </p:txBody>
      </p:sp>
      <p:graphicFrame>
        <p:nvGraphicFramePr>
          <p:cNvPr id="7" name="表格 6"/>
          <p:cNvGraphicFramePr/>
          <p:nvPr>
            <p:custDataLst>
              <p:tags r:id="rId2"/>
            </p:custDataLst>
          </p:nvPr>
        </p:nvGraphicFramePr>
        <p:xfrm>
          <a:off x="1339850" y="4210685"/>
          <a:ext cx="9500235" cy="2430145"/>
        </p:xfrm>
        <a:graphic>
          <a:graphicData uri="http://schemas.openxmlformats.org/drawingml/2006/table">
            <a:tbl>
              <a:tblPr firstRow="1" bandRow="1">
                <a:tableStyleId>{5C22544A-7EE6-4342-B048-85BDC9FD1C3A}</a:tableStyleId>
              </a:tblPr>
              <a:tblGrid>
                <a:gridCol w="3166745"/>
                <a:gridCol w="3166745"/>
                <a:gridCol w="3166745"/>
              </a:tblGrid>
              <a:tr h="381000">
                <a:tc>
                  <a:txBody>
                    <a:bodyPr/>
                    <a:p>
                      <a:pPr>
                        <a:buNone/>
                      </a:pPr>
                      <a:r>
                        <a:rPr lang="zh-CN" altLang="en-US"/>
                        <a:t>字段</a:t>
                      </a:r>
                      <a:endParaRPr lang="zh-CN" altLang="en-US"/>
                    </a:p>
                  </a:txBody>
                  <a:tcPr/>
                </a:tc>
                <a:tc>
                  <a:txBody>
                    <a:bodyPr/>
                    <a:p>
                      <a:pPr>
                        <a:buNone/>
                      </a:pPr>
                      <a:r>
                        <a:rPr lang="zh-CN" altLang="en-US"/>
                        <a:t>类型</a:t>
                      </a:r>
                      <a:endParaRPr lang="zh-CN" altLang="en-US"/>
                    </a:p>
                  </a:txBody>
                  <a:tcPr/>
                </a:tc>
                <a:tc>
                  <a:txBody>
                    <a:bodyPr/>
                    <a:p>
                      <a:pPr>
                        <a:buNone/>
                      </a:pPr>
                      <a:r>
                        <a:rPr lang="zh-CN" altLang="en-US"/>
                        <a:t>说明</a:t>
                      </a:r>
                      <a:endParaRPr lang="zh-CN" altLang="en-US"/>
                    </a:p>
                  </a:txBody>
                  <a:tcPr/>
                </a:tc>
              </a:tr>
              <a:tr h="381000">
                <a:tc>
                  <a:txBody>
                    <a:bodyPr/>
                    <a:p>
                      <a:pPr>
                        <a:buNone/>
                      </a:pPr>
                      <a:r>
                        <a:rPr lang="zh-CN" altLang="en-US"/>
                        <a:t>id</a:t>
                      </a:r>
                      <a:endParaRPr lang="zh-CN" altLang="en-US"/>
                    </a:p>
                  </a:txBody>
                  <a:tcPr/>
                </a:tc>
                <a:tc>
                  <a:txBody>
                    <a:bodyPr/>
                    <a:p>
                      <a:pPr>
                        <a:buNone/>
                      </a:pPr>
                      <a:r>
                        <a:rPr lang="zh-CN" altLang="en-US"/>
                        <a:t>serial</a:t>
                      </a:r>
                      <a:endParaRPr lang="zh-CN" altLang="en-US"/>
                    </a:p>
                  </a:txBody>
                  <a:tcPr/>
                </a:tc>
                <a:tc>
                  <a:txBody>
                    <a:bodyPr/>
                    <a:p>
                      <a:pPr>
                        <a:buNone/>
                      </a:pPr>
                      <a:r>
                        <a:rPr lang="zh-CN" altLang="en-US"/>
                        <a:t>编号</a:t>
                      </a:r>
                      <a:endParaRPr lang="zh-CN" altLang="en-US"/>
                    </a:p>
                  </a:txBody>
                  <a:tcPr/>
                </a:tc>
              </a:tr>
              <a:tr h="381000">
                <a:tc>
                  <a:txBody>
                    <a:bodyPr/>
                    <a:p>
                      <a:pPr>
                        <a:buNone/>
                      </a:pPr>
                      <a:r>
                        <a:rPr lang="zh-CN" altLang="en-US"/>
                        <a:t>chunk</a:t>
                      </a:r>
                      <a:endParaRPr lang="zh-CN" altLang="en-US"/>
                    </a:p>
                  </a:txBody>
                  <a:tcPr/>
                </a:tc>
                <a:tc>
                  <a:txBody>
                    <a:bodyPr/>
                    <a:p>
                      <a:pPr>
                        <a:buNone/>
                      </a:pPr>
                      <a:r>
                        <a:rPr lang="zh-CN" altLang="en-US"/>
                        <a:t>varchar(1024)</a:t>
                      </a:r>
                      <a:endParaRPr lang="zh-CN" altLang="en-US"/>
                    </a:p>
                  </a:txBody>
                  <a:tcPr/>
                </a:tc>
                <a:tc>
                  <a:txBody>
                    <a:bodyPr/>
                    <a:p>
                      <a:pPr>
                        <a:buNone/>
                      </a:pPr>
                      <a:r>
                        <a:rPr lang="zh-CN" altLang="en-US"/>
                        <a:t>文章切块后的文本chunk</a:t>
                      </a:r>
                      <a:endParaRPr lang="zh-CN" altLang="en-US"/>
                    </a:p>
                  </a:txBody>
                  <a:tcPr/>
                </a:tc>
              </a:tr>
              <a:tr h="381000">
                <a:tc>
                  <a:txBody>
                    <a:bodyPr/>
                    <a:p>
                      <a:pPr>
                        <a:buNone/>
                      </a:pPr>
                      <a:r>
                        <a:rPr lang="zh-CN" altLang="en-US"/>
                        <a:t>intime</a:t>
                      </a:r>
                      <a:endParaRPr lang="zh-CN" altLang="en-US"/>
                    </a:p>
                  </a:txBody>
                  <a:tcPr/>
                </a:tc>
                <a:tc>
                  <a:txBody>
                    <a:bodyPr/>
                    <a:p>
                      <a:pPr>
                        <a:buNone/>
                      </a:pPr>
                      <a:r>
                        <a:rPr lang="zh-CN" altLang="en-US"/>
                        <a:t>timestamp</a:t>
                      </a:r>
                      <a:endParaRPr lang="zh-CN" altLang="en-US"/>
                    </a:p>
                  </a:txBody>
                  <a:tcPr/>
                </a:tc>
                <a:tc>
                  <a:txBody>
                    <a:bodyPr/>
                    <a:p>
                      <a:pPr>
                        <a:buNone/>
                      </a:pPr>
                      <a:r>
                        <a:rPr lang="zh-CN" altLang="en-US"/>
                        <a:t>文章的入库时间</a:t>
                      </a:r>
                      <a:endParaRPr lang="zh-CN" altLang="en-US"/>
                    </a:p>
                  </a:txBody>
                  <a:tcPr/>
                </a:tc>
              </a:tr>
              <a:tr h="525145">
                <a:tc>
                  <a:txBody>
                    <a:bodyPr/>
                    <a:p>
                      <a:pPr>
                        <a:buNone/>
                      </a:pPr>
                      <a:r>
                        <a:rPr lang="zh-CN" altLang="en-US"/>
                        <a:t>url</a:t>
                      </a:r>
                      <a:endParaRPr lang="zh-CN" altLang="en-US"/>
                    </a:p>
                  </a:txBody>
                  <a:tcPr/>
                </a:tc>
                <a:tc>
                  <a:txBody>
                    <a:bodyPr/>
                    <a:p>
                      <a:pPr>
                        <a:buNone/>
                      </a:pPr>
                      <a:r>
                        <a:rPr lang="zh-CN" altLang="en-US"/>
                        <a:t>varchar(1024)</a:t>
                      </a:r>
                      <a:endParaRPr lang="zh-CN" altLang="en-US"/>
                    </a:p>
                  </a:txBody>
                  <a:tcPr/>
                </a:tc>
                <a:tc>
                  <a:txBody>
                    <a:bodyPr/>
                    <a:p>
                      <a:pPr>
                        <a:buNone/>
                      </a:pPr>
                      <a:r>
                        <a:rPr lang="zh-CN" altLang="en-US"/>
                        <a:t>文本chunk所属文章的链接</a:t>
                      </a:r>
                      <a:endParaRPr lang="zh-CN" altLang="en-US"/>
                    </a:p>
                  </a:txBody>
                  <a:tcPr/>
                </a:tc>
              </a:tr>
              <a:tr h="381000">
                <a:tc>
                  <a:txBody>
                    <a:bodyPr/>
                    <a:p>
                      <a:pPr>
                        <a:buNone/>
                      </a:pPr>
                      <a:r>
                        <a:rPr lang="zh-CN" altLang="en-US"/>
                        <a:t>feature</a:t>
                      </a:r>
                      <a:endParaRPr lang="zh-CN" altLang="en-US"/>
                    </a:p>
                  </a:txBody>
                  <a:tcPr/>
                </a:tc>
                <a:tc>
                  <a:txBody>
                    <a:bodyPr/>
                    <a:p>
                      <a:pPr>
                        <a:buNone/>
                      </a:pPr>
                      <a:r>
                        <a:rPr lang="zh-CN" altLang="en-US"/>
                        <a:t>real[]</a:t>
                      </a:r>
                      <a:endParaRPr lang="zh-CN" altLang="en-US"/>
                    </a:p>
                  </a:txBody>
                  <a:tcPr/>
                </a:tc>
                <a:tc>
                  <a:txBody>
                    <a:bodyPr/>
                    <a:p>
                      <a:pPr>
                        <a:buNone/>
                      </a:pPr>
                      <a:r>
                        <a:rPr lang="zh-CN" altLang="en-US"/>
                        <a:t>文本chunk embedding向量</a:t>
                      </a:r>
                      <a:endParaRPr lang="zh-CN" altLang="en-US"/>
                    </a:p>
                  </a:txBody>
                  <a:tcPr/>
                </a:tc>
              </a:tr>
            </a:tbl>
          </a:graphicData>
        </a:graphic>
      </p:graphicFrame>
    </p:spTree>
    <p:custDataLst>
      <p:tags r:id="rId3"/>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custDataLst>
              <p:tags r:id="rId1"/>
            </p:custDataLst>
          </p:nvPr>
        </p:nvSpPr>
        <p:spPr>
          <a:xfrm>
            <a:off x="325077" y="261624"/>
            <a:ext cx="10852237" cy="441964"/>
          </a:xfrm>
        </p:spPr>
        <p:txBody>
          <a:bodyPr/>
          <a:p>
            <a:r>
              <a:rPr>
                <a:sym typeface="+mn-ea"/>
              </a:rPr>
              <a:t>三、ADB-PG：内置向量检索+全文检索的一站式企业知识数据库</a:t>
            </a:r>
            <a:endParaRPr lang="zh-CN" altLang="en-US"/>
          </a:p>
        </p:txBody>
      </p:sp>
      <p:sp>
        <p:nvSpPr>
          <p:cNvPr id="5" name="文本框 4"/>
          <p:cNvSpPr txBox="1"/>
          <p:nvPr/>
        </p:nvSpPr>
        <p:spPr>
          <a:xfrm>
            <a:off x="386080" y="703580"/>
            <a:ext cx="11476990" cy="368300"/>
          </a:xfrm>
          <a:prstGeom prst="rect">
            <a:avLst/>
          </a:prstGeom>
          <a:noFill/>
        </p:spPr>
        <p:txBody>
          <a:bodyPr wrap="square" rtlCol="0" anchor="t">
            <a:spAutoFit/>
          </a:bodyPr>
          <a:p>
            <a:r>
              <a:rPr lang="en-US" altLang="zh-CN"/>
              <a:t>        </a:t>
            </a:r>
            <a:endParaRPr lang="zh-CN" altLang="en-US" sz="1600"/>
          </a:p>
        </p:txBody>
      </p:sp>
      <p:sp>
        <p:nvSpPr>
          <p:cNvPr id="2" name="文本框 1"/>
          <p:cNvSpPr txBox="1"/>
          <p:nvPr/>
        </p:nvSpPr>
        <p:spPr>
          <a:xfrm>
            <a:off x="325120" y="807720"/>
            <a:ext cx="6096000" cy="645160"/>
          </a:xfrm>
          <a:prstGeom prst="rect">
            <a:avLst/>
          </a:prstGeom>
          <a:noFill/>
        </p:spPr>
        <p:txBody>
          <a:bodyPr wrap="square" rtlCol="0" anchor="t">
            <a:spAutoFit/>
          </a:bodyPr>
          <a:p>
            <a:r>
              <a:rPr lang="zh-CN" altLang="en-US"/>
              <a:t>那么对应的建表DDL如下：</a:t>
            </a:r>
            <a:endParaRPr lang="zh-CN" altLang="en-US"/>
          </a:p>
          <a:p>
            <a:endParaRPr lang="zh-CN" altLang="en-US"/>
          </a:p>
        </p:txBody>
      </p:sp>
      <p:sp>
        <p:nvSpPr>
          <p:cNvPr id="3" name="文本框 2"/>
          <p:cNvSpPr txBox="1"/>
          <p:nvPr/>
        </p:nvSpPr>
        <p:spPr>
          <a:xfrm>
            <a:off x="386080" y="1177925"/>
            <a:ext cx="6096000" cy="2030095"/>
          </a:xfrm>
          <a:prstGeom prst="rect">
            <a:avLst/>
          </a:prstGeom>
          <a:noFill/>
        </p:spPr>
        <p:txBody>
          <a:bodyPr wrap="square" rtlCol="0" anchor="t">
            <a:spAutoFit/>
          </a:bodyPr>
          <a:p>
            <a:r>
              <a:rPr lang="zh-CN" altLang="en-US">
                <a:latin typeface="等线" panose="02010600030101010101" charset="-122"/>
                <a:ea typeface="等线" panose="02010600030101010101" charset="-122"/>
              </a:rPr>
              <a:t>CREATE TABLE chunks(</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    id serial primary key,</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    chunk varchar(1024),</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    intime timestamp,</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    url varchar(1024),</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    feature real[]</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a:t>
            </a:r>
            <a:endParaRPr lang="zh-CN" altLang="en-US">
              <a:latin typeface="等线" panose="02010600030101010101" charset="-122"/>
              <a:ea typeface="等线" panose="02010600030101010101" charset="-122"/>
            </a:endParaRPr>
          </a:p>
        </p:txBody>
      </p:sp>
      <p:sp>
        <p:nvSpPr>
          <p:cNvPr id="6" name="文本框 5"/>
          <p:cNvSpPr txBox="1"/>
          <p:nvPr/>
        </p:nvSpPr>
        <p:spPr>
          <a:xfrm>
            <a:off x="3342640" y="703580"/>
            <a:ext cx="8586470" cy="645160"/>
          </a:xfrm>
          <a:prstGeom prst="rect">
            <a:avLst/>
          </a:prstGeom>
          <a:noFill/>
        </p:spPr>
        <p:txBody>
          <a:bodyPr wrap="square" rtlCol="0" anchor="t">
            <a:spAutoFit/>
          </a:bodyPr>
          <a:p>
            <a:r>
              <a:rPr lang="zh-CN" altLang="en-US"/>
              <a:t>为了对向量检索进行加速，我们还需要</a:t>
            </a:r>
            <a:r>
              <a:rPr lang="zh-CN" altLang="en-US">
                <a:solidFill>
                  <a:srgbClr val="FF0000"/>
                </a:solidFill>
              </a:rPr>
              <a:t>建立一个向量索引</a:t>
            </a:r>
            <a:r>
              <a:rPr lang="zh-CN" altLang="en-US"/>
              <a:t>：</a:t>
            </a:r>
            <a:endParaRPr lang="zh-CN" altLang="en-US"/>
          </a:p>
          <a:p>
            <a:r>
              <a:rPr lang="zh-CN" altLang="en-US">
                <a:latin typeface="等线" panose="02010600030101010101" charset="-122"/>
                <a:ea typeface="等线" panose="02010600030101010101" charset="-122"/>
              </a:rPr>
              <a:t>CREATE INDEX ON chunks USING ann(feature) WITH (dim=1536);</a:t>
            </a:r>
            <a:endParaRPr lang="zh-CN" altLang="en-US">
              <a:latin typeface="等线" panose="02010600030101010101" charset="-122"/>
              <a:ea typeface="等线" panose="02010600030101010101" charset="-122"/>
            </a:endParaRPr>
          </a:p>
        </p:txBody>
      </p:sp>
      <p:sp>
        <p:nvSpPr>
          <p:cNvPr id="8" name="文本框 7"/>
          <p:cNvSpPr txBox="1"/>
          <p:nvPr/>
        </p:nvSpPr>
        <p:spPr>
          <a:xfrm>
            <a:off x="3342640" y="1348740"/>
            <a:ext cx="9112885" cy="368300"/>
          </a:xfrm>
          <a:prstGeom prst="rect">
            <a:avLst/>
          </a:prstGeom>
          <a:noFill/>
        </p:spPr>
        <p:txBody>
          <a:bodyPr wrap="square" rtlCol="0" anchor="t">
            <a:spAutoFit/>
          </a:bodyPr>
          <a:p>
            <a:r>
              <a:rPr lang="zh-CN" altLang="en-US"/>
              <a:t>同时为了对向量结构化融合查询提供加速，我们还需要为</a:t>
            </a:r>
            <a:r>
              <a:rPr lang="zh-CN" altLang="en-US">
                <a:solidFill>
                  <a:srgbClr val="FF0000"/>
                </a:solidFill>
              </a:rPr>
              <a:t>常用的结构化列建立索引</a:t>
            </a:r>
            <a:r>
              <a:rPr lang="zh-CN" altLang="en-US"/>
              <a:t>：</a:t>
            </a:r>
            <a:endParaRPr lang="zh-CN" altLang="en-US"/>
          </a:p>
        </p:txBody>
      </p:sp>
      <p:sp>
        <p:nvSpPr>
          <p:cNvPr id="9" name="文本框 8"/>
          <p:cNvSpPr txBox="1"/>
          <p:nvPr/>
        </p:nvSpPr>
        <p:spPr>
          <a:xfrm>
            <a:off x="3342640" y="1745615"/>
            <a:ext cx="6096000" cy="368300"/>
          </a:xfrm>
          <a:prstGeom prst="rect">
            <a:avLst/>
          </a:prstGeom>
          <a:noFill/>
        </p:spPr>
        <p:txBody>
          <a:bodyPr wrap="square" rtlCol="0" anchor="t">
            <a:spAutoFit/>
          </a:bodyPr>
          <a:p>
            <a:r>
              <a:rPr lang="zh-CN" altLang="en-US">
                <a:latin typeface="等线" panose="02010600030101010101" charset="-122"/>
                <a:ea typeface="等线" panose="02010600030101010101" charset="-122"/>
              </a:rPr>
              <a:t>CREATE INDEX ON chunks(intime);</a:t>
            </a:r>
            <a:endParaRPr lang="zh-CN" altLang="en-US">
              <a:latin typeface="等线" panose="02010600030101010101" charset="-122"/>
              <a:ea typeface="等线" panose="02010600030101010101" charset="-122"/>
            </a:endParaRPr>
          </a:p>
        </p:txBody>
      </p:sp>
      <p:sp>
        <p:nvSpPr>
          <p:cNvPr id="10" name="文本框 9"/>
          <p:cNvSpPr txBox="1"/>
          <p:nvPr/>
        </p:nvSpPr>
        <p:spPr>
          <a:xfrm>
            <a:off x="3342640" y="2094865"/>
            <a:ext cx="8155305" cy="368300"/>
          </a:xfrm>
          <a:prstGeom prst="rect">
            <a:avLst/>
          </a:prstGeom>
          <a:noFill/>
        </p:spPr>
        <p:txBody>
          <a:bodyPr wrap="square" rtlCol="0" anchor="t">
            <a:spAutoFit/>
          </a:bodyPr>
          <a:p>
            <a:r>
              <a:rPr lang="zh-CN" altLang="en-US">
                <a:solidFill>
                  <a:srgbClr val="FF0000"/>
                </a:solidFill>
              </a:rPr>
              <a:t>在进行数据插入的时候，我们可以直接使用SQL中的insert语法：</a:t>
            </a:r>
            <a:endParaRPr lang="zh-CN" altLang="en-US">
              <a:solidFill>
                <a:srgbClr val="FF0000"/>
              </a:solidFill>
            </a:endParaRPr>
          </a:p>
        </p:txBody>
      </p:sp>
      <p:sp>
        <p:nvSpPr>
          <p:cNvPr id="11" name="文本框 10"/>
          <p:cNvSpPr txBox="1"/>
          <p:nvPr/>
        </p:nvSpPr>
        <p:spPr>
          <a:xfrm>
            <a:off x="3342640" y="2444115"/>
            <a:ext cx="9563100" cy="1198880"/>
          </a:xfrm>
          <a:prstGeom prst="rect">
            <a:avLst/>
          </a:prstGeom>
          <a:noFill/>
        </p:spPr>
        <p:txBody>
          <a:bodyPr wrap="square" rtlCol="0" anchor="t">
            <a:spAutoFit/>
          </a:bodyPr>
          <a:p>
            <a:r>
              <a:rPr lang="zh-CN" altLang="en-US">
                <a:latin typeface="等线" panose="02010600030101010101" charset="-122"/>
                <a:ea typeface="等线" panose="02010600030101010101" charset="-122"/>
              </a:rPr>
              <a:t>SELECT id,chunk,intime,url FROM chunks</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ORDER BY</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    feature &lt;-&gt; array[10,2.0,…,1536.0]</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LIMIT 100;</a:t>
            </a:r>
            <a:endParaRPr lang="zh-CN" altLang="en-US">
              <a:latin typeface="等线" panose="02010600030101010101" charset="-122"/>
              <a:ea typeface="等线" panose="02010600030101010101" charset="-122"/>
            </a:endParaRPr>
          </a:p>
        </p:txBody>
      </p:sp>
      <p:sp>
        <p:nvSpPr>
          <p:cNvPr id="12" name="文本框 11"/>
          <p:cNvSpPr txBox="1"/>
          <p:nvPr/>
        </p:nvSpPr>
        <p:spPr>
          <a:xfrm>
            <a:off x="193675" y="3566160"/>
            <a:ext cx="12788900" cy="368300"/>
          </a:xfrm>
          <a:prstGeom prst="rect">
            <a:avLst/>
          </a:prstGeom>
          <a:noFill/>
        </p:spPr>
        <p:txBody>
          <a:bodyPr wrap="square" rtlCol="0" anchor="t">
            <a:spAutoFit/>
          </a:bodyPr>
          <a:p>
            <a:r>
              <a:rPr lang="zh-CN" altLang="en-US"/>
              <a:t>在这个例子中，如果我们要通过文本搜索它的</a:t>
            </a:r>
            <a:r>
              <a:rPr lang="zh-CN" altLang="en-US">
                <a:solidFill>
                  <a:srgbClr val="FF0000"/>
                </a:solidFill>
              </a:rPr>
              <a:t>来源文章</a:t>
            </a:r>
            <a:r>
              <a:rPr lang="zh-CN" altLang="en-US"/>
              <a:t>，那么我们就可以直接通过</a:t>
            </a:r>
            <a:r>
              <a:rPr lang="zh-CN" altLang="en-US">
                <a:solidFill>
                  <a:srgbClr val="FF0000"/>
                </a:solidFill>
              </a:rPr>
              <a:t>向量检索</a:t>
            </a:r>
            <a:r>
              <a:rPr lang="zh-CN" altLang="en-US"/>
              <a:t>进行查找，具体SQL如下：</a:t>
            </a:r>
            <a:endParaRPr lang="zh-CN" altLang="en-US"/>
          </a:p>
        </p:txBody>
      </p:sp>
      <p:sp>
        <p:nvSpPr>
          <p:cNvPr id="13" name="文本框 12"/>
          <p:cNvSpPr txBox="1"/>
          <p:nvPr/>
        </p:nvSpPr>
        <p:spPr>
          <a:xfrm>
            <a:off x="193675" y="3942080"/>
            <a:ext cx="8509635" cy="1198880"/>
          </a:xfrm>
          <a:prstGeom prst="rect">
            <a:avLst/>
          </a:prstGeom>
          <a:noFill/>
        </p:spPr>
        <p:txBody>
          <a:bodyPr wrap="square" rtlCol="0" anchor="t">
            <a:spAutoFit/>
          </a:bodyPr>
          <a:p>
            <a:r>
              <a:rPr lang="zh-CN" altLang="en-US">
                <a:latin typeface="等线" panose="02010600030101010101" charset="-122"/>
                <a:ea typeface="等线" panose="02010600030101010101" charset="-122"/>
              </a:rPr>
              <a:t>SELECT id,chunk,intime,url FROM chunks</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ORDER BY</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    feature &lt;-&gt; array[10,2.0,…,1536.0]</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LIMIT 100;</a:t>
            </a:r>
            <a:endParaRPr lang="zh-CN" altLang="en-US">
              <a:latin typeface="等线" panose="02010600030101010101" charset="-122"/>
              <a:ea typeface="等线" panose="02010600030101010101" charset="-122"/>
            </a:endParaRPr>
          </a:p>
        </p:txBody>
      </p:sp>
      <p:sp>
        <p:nvSpPr>
          <p:cNvPr id="14" name="文本框 13"/>
          <p:cNvSpPr txBox="1"/>
          <p:nvPr/>
        </p:nvSpPr>
        <p:spPr>
          <a:xfrm>
            <a:off x="116840" y="5037455"/>
            <a:ext cx="11985625" cy="645160"/>
          </a:xfrm>
          <a:prstGeom prst="rect">
            <a:avLst/>
          </a:prstGeom>
          <a:noFill/>
        </p:spPr>
        <p:txBody>
          <a:bodyPr wrap="square" rtlCol="0" anchor="t">
            <a:spAutoFit/>
          </a:bodyPr>
          <a:p>
            <a:r>
              <a:rPr lang="zh-CN" altLang="en-US"/>
              <a:t>同样，如果我们的需求是查找</a:t>
            </a:r>
            <a:r>
              <a:rPr lang="zh-CN" altLang="en-US">
                <a:solidFill>
                  <a:srgbClr val="FF0000"/>
                </a:solidFill>
              </a:rPr>
              <a:t>最近一个月以内的某个文本的来源文章</a:t>
            </a:r>
            <a:r>
              <a:rPr lang="zh-CN" altLang="en-US"/>
              <a:t>。那么我们就可以直接通过</a:t>
            </a:r>
            <a:r>
              <a:rPr lang="zh-CN" altLang="en-US">
                <a:solidFill>
                  <a:srgbClr val="FF0000"/>
                </a:solidFill>
              </a:rPr>
              <a:t>融合检索</a:t>
            </a:r>
            <a:r>
              <a:rPr lang="zh-CN" altLang="en-US"/>
              <a:t>进行查找，具体SQL如下：</a:t>
            </a:r>
            <a:endParaRPr lang="zh-CN" altLang="en-US"/>
          </a:p>
        </p:txBody>
      </p:sp>
      <p:sp>
        <p:nvSpPr>
          <p:cNvPr id="15" name="文本框 14"/>
          <p:cNvSpPr txBox="1"/>
          <p:nvPr/>
        </p:nvSpPr>
        <p:spPr>
          <a:xfrm>
            <a:off x="2291715" y="5383530"/>
            <a:ext cx="6096000" cy="1476375"/>
          </a:xfrm>
          <a:prstGeom prst="rect">
            <a:avLst/>
          </a:prstGeom>
          <a:noFill/>
        </p:spPr>
        <p:txBody>
          <a:bodyPr wrap="square" rtlCol="0" anchor="t">
            <a:spAutoFit/>
          </a:bodyPr>
          <a:p>
            <a:r>
              <a:rPr lang="zh-CN" altLang="en-US">
                <a:latin typeface="等线" panose="02010600030101010101" charset="-122"/>
                <a:ea typeface="等线" panose="02010600030101010101" charset="-122"/>
              </a:rPr>
              <a:t>SELECT id, chunk, intime, url FROM chunks WHERE    </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    intime &gt; '2023-04-01' AND intime &lt;= '2023-05-01' </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ORDER BY     </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    feature &lt;-&gt; array[10,2.0,…, 1536.0] </a:t>
            </a:r>
            <a:endParaRPr lang="zh-CN" altLang="en-US">
              <a:latin typeface="等线" panose="02010600030101010101" charset="-122"/>
              <a:ea typeface="等线" panose="02010600030101010101" charset="-122"/>
            </a:endParaRPr>
          </a:p>
          <a:p>
            <a:r>
              <a:rPr lang="zh-CN" altLang="en-US">
                <a:latin typeface="等线" panose="02010600030101010101" charset="-122"/>
                <a:ea typeface="等线" panose="02010600030101010101" charset="-122"/>
              </a:rPr>
              <a:t>LIMIT 100;</a:t>
            </a:r>
            <a:endParaRPr lang="zh-CN" altLang="en-US">
              <a:latin typeface="等线" panose="02010600030101010101" charset="-122"/>
              <a:ea typeface="等线" panose="02010600030101010101" charset="-122"/>
            </a:endParaRPr>
          </a:p>
        </p:txBody>
      </p:sp>
    </p:spTree>
    <p:custDataLst>
      <p:tags r:id="rId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custDataLst>
              <p:tags r:id="rId1"/>
            </p:custDataLst>
          </p:nvPr>
        </p:nvSpPr>
        <p:spPr>
          <a:xfrm>
            <a:off x="325077" y="261624"/>
            <a:ext cx="10852237" cy="441964"/>
          </a:xfrm>
        </p:spPr>
        <p:txBody>
          <a:bodyPr/>
          <a:p>
            <a:r>
              <a:rPr>
                <a:sym typeface="+mn-ea"/>
              </a:rPr>
              <a:t>三、ADB-PG：内置向量检索+全文检索的一站式企业知识数据库</a:t>
            </a:r>
            <a:endParaRPr lang="zh-CN" altLang="en-US"/>
          </a:p>
        </p:txBody>
      </p:sp>
      <p:sp>
        <p:nvSpPr>
          <p:cNvPr id="5" name="文本框 4"/>
          <p:cNvSpPr txBox="1"/>
          <p:nvPr/>
        </p:nvSpPr>
        <p:spPr>
          <a:xfrm>
            <a:off x="386080" y="703580"/>
            <a:ext cx="11476990" cy="368300"/>
          </a:xfrm>
          <a:prstGeom prst="rect">
            <a:avLst/>
          </a:prstGeom>
          <a:noFill/>
        </p:spPr>
        <p:txBody>
          <a:bodyPr wrap="square" rtlCol="0" anchor="t">
            <a:spAutoFit/>
          </a:bodyPr>
          <a:p>
            <a:r>
              <a:rPr lang="en-US" altLang="zh-CN"/>
              <a:t>        </a:t>
            </a:r>
            <a:endParaRPr lang="zh-CN" altLang="en-US" sz="1600"/>
          </a:p>
        </p:txBody>
      </p:sp>
      <p:sp>
        <p:nvSpPr>
          <p:cNvPr id="2" name="文本框 1"/>
          <p:cNvSpPr txBox="1"/>
          <p:nvPr/>
        </p:nvSpPr>
        <p:spPr>
          <a:xfrm>
            <a:off x="325120" y="807720"/>
            <a:ext cx="6096000" cy="645160"/>
          </a:xfrm>
          <a:prstGeom prst="rect">
            <a:avLst/>
          </a:prstGeom>
          <a:noFill/>
        </p:spPr>
        <p:txBody>
          <a:bodyPr wrap="square" rtlCol="0" anchor="t">
            <a:spAutoFit/>
          </a:bodyPr>
          <a:p>
            <a:endParaRPr lang="zh-CN" altLang="en-US"/>
          </a:p>
          <a:p>
            <a:endParaRPr lang="zh-CN" altLang="en-US"/>
          </a:p>
        </p:txBody>
      </p:sp>
      <p:sp>
        <p:nvSpPr>
          <p:cNvPr id="7" name="文本框 6"/>
          <p:cNvSpPr txBox="1"/>
          <p:nvPr/>
        </p:nvSpPr>
        <p:spPr>
          <a:xfrm>
            <a:off x="386080" y="807720"/>
            <a:ext cx="11237595" cy="2584450"/>
          </a:xfrm>
          <a:prstGeom prst="rect">
            <a:avLst/>
          </a:prstGeom>
          <a:noFill/>
        </p:spPr>
        <p:txBody>
          <a:bodyPr wrap="square" rtlCol="0" anchor="t">
            <a:spAutoFit/>
          </a:bodyPr>
          <a:p>
            <a:r>
              <a:rPr lang="en-US" altLang="zh-CN"/>
              <a:t>       </a:t>
            </a:r>
            <a:r>
              <a:rPr lang="zh-CN" altLang="en-US"/>
              <a:t>在看完上面的例子之后，我们可以很清楚地发现，在ADB-PG中使用向量检索和融合检索就跟使用传统数据库一样方便，没有任何的学习门槛。同时，我们对向量检索也有针对性地做了很多优化，如向量数据压缩、向量索引并行构建、向量多分区并行检索等等，这里不再详述。ADB-PG同时也具有丰富的全文检索功能，支持复杂组合条件、结果排名等检索能力；另外对于中文数据集，ADB-PG也支持中文分词功能，能够高效、自定义地对中文文本加工分词；同时ADB-PG也支持使用索引加速全文检索分析性能。</a:t>
            </a:r>
            <a:endParaRPr lang="zh-CN" altLang="en-US"/>
          </a:p>
          <a:p>
            <a:r>
              <a:rPr lang="en-US" altLang="zh-CN"/>
              <a:t>      </a:t>
            </a:r>
            <a:r>
              <a:rPr lang="zh-CN" altLang="en-US"/>
              <a:t>Chatbot需要结合大语言模型的</a:t>
            </a:r>
            <a:r>
              <a:rPr lang="zh-CN" altLang="en-US">
                <a:solidFill>
                  <a:srgbClr val="FF0000"/>
                </a:solidFill>
              </a:rPr>
              <a:t>学习推理能力</a:t>
            </a:r>
            <a:r>
              <a:rPr lang="zh-CN" altLang="en-US"/>
              <a:t>，和像ADB-PG这样包含向量检索和全文检索能力的一站式数据库（存储了企业组织</a:t>
            </a:r>
            <a:r>
              <a:rPr lang="zh-CN" altLang="en-US">
                <a:solidFill>
                  <a:srgbClr val="FF0000"/>
                </a:solidFill>
              </a:rPr>
              <a:t>专有的以及最新</a:t>
            </a:r>
            <a:r>
              <a:rPr lang="zh-CN" altLang="en-US"/>
              <a:t>的知识文档和向量特征），在应对问题时具备基于该数据库中的知识内容来提供更专业</a:t>
            </a:r>
            <a:r>
              <a:rPr lang="zh-CN" altLang="en-US">
                <a:solidFill>
                  <a:srgbClr val="FF0000"/>
                </a:solidFill>
              </a:rPr>
              <a:t>更具时效性的回答</a:t>
            </a:r>
            <a:r>
              <a:rPr lang="zh-CN" altLang="en-US"/>
              <a:t>。</a:t>
            </a:r>
            <a:endParaRPr lang="zh-CN" altLang="en-US"/>
          </a:p>
          <a:p>
            <a:endParaRPr lang="zh-CN" altLang="en-US"/>
          </a:p>
        </p:txBody>
      </p:sp>
      <p:pic>
        <p:nvPicPr>
          <p:cNvPr id="101" name="图片 100"/>
          <p:cNvPicPr/>
          <p:nvPr>
            <p:custDataLst>
              <p:tags r:id="rId2"/>
            </p:custDataLst>
          </p:nvPr>
        </p:nvPicPr>
        <p:blipFill>
          <a:blip r:embed="rId3"/>
          <a:stretch>
            <a:fillRect/>
          </a:stretch>
        </p:blipFill>
        <p:spPr>
          <a:xfrm>
            <a:off x="4516755" y="2807970"/>
            <a:ext cx="6858000" cy="3810000"/>
          </a:xfrm>
          <a:prstGeom prst="rect">
            <a:avLst/>
          </a:prstGeom>
          <a:noFill/>
          <a:ln w="9525">
            <a:noFill/>
          </a:ln>
        </p:spPr>
      </p:pic>
    </p:spTree>
    <p:custDataLst>
      <p:tags r:id="rId4"/>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副标题 1"/>
          <p:cNvSpPr/>
          <p:nvPr>
            <p:ph type="subTitle" idx="3"/>
          </p:nvPr>
        </p:nvSpPr>
        <p:spPr>
          <a:xfrm>
            <a:off x="1259205" y="4060190"/>
            <a:ext cx="5878830" cy="470535"/>
          </a:xfrm>
        </p:spPr>
        <p:txBody>
          <a:bodyPr>
            <a:normAutofit/>
          </a:bodyPr>
          <a:p>
            <a:r>
              <a:rPr lang="en-US" altLang="zh-CN"/>
              <a:t>DB</a:t>
            </a:r>
            <a:r>
              <a:t>：</a:t>
            </a:r>
            <a:r>
              <a:rPr lang="en-US" altLang="zh-CN"/>
              <a:t>Milvus &amp; contribution </a:t>
            </a:r>
            <a:r>
              <a:rPr lang="en-US" altLang="zh-CN"/>
              <a:t>to LLM</a:t>
            </a:r>
            <a:endParaRPr lang="en-US" altLang="zh-CN"/>
          </a:p>
        </p:txBody>
      </p:sp>
      <p:sp>
        <p:nvSpPr>
          <p:cNvPr id="3" name="标题 2"/>
          <p:cNvSpPr/>
          <p:nvPr>
            <p:ph type="ctrTitle" idx="2"/>
          </p:nvPr>
        </p:nvSpPr>
        <p:spPr>
          <a:xfrm>
            <a:off x="1219200" y="2719070"/>
            <a:ext cx="6621145" cy="1179195"/>
          </a:xfrm>
        </p:spPr>
        <p:txBody>
          <a:bodyPr>
            <a:noAutofit/>
          </a:bodyPr>
          <a:p>
            <a:r>
              <a:rPr sz="4400">
                <a:solidFill>
                  <a:schemeClr val="tx1">
                    <a:lumMod val="85000"/>
                    <a:lumOff val="15000"/>
                  </a:schemeClr>
                </a:solidFill>
                <a:latin typeface="+mn-ea"/>
                <a:sym typeface="+mn-ea"/>
              </a:rPr>
              <a:t>Milvus数据库，以及该数据库对</a:t>
            </a:r>
            <a:r>
              <a:rPr lang="en-US" altLang="zh-CN" sz="4400">
                <a:solidFill>
                  <a:schemeClr val="tx1">
                    <a:lumMod val="85000"/>
                    <a:lumOff val="15000"/>
                  </a:schemeClr>
                </a:solidFill>
                <a:latin typeface="+mn-ea"/>
                <a:sym typeface="+mn-ea"/>
              </a:rPr>
              <a:t>LLM</a:t>
            </a:r>
            <a:r>
              <a:rPr sz="4400">
                <a:solidFill>
                  <a:schemeClr val="tx1">
                    <a:lumMod val="85000"/>
                    <a:lumOff val="15000"/>
                  </a:schemeClr>
                </a:solidFill>
                <a:latin typeface="+mn-ea"/>
                <a:sym typeface="+mn-ea"/>
              </a:rPr>
              <a:t>的贡献</a:t>
            </a:r>
            <a:endParaRPr lang="en-US" altLang="zh-CN" sz="4400">
              <a:solidFill>
                <a:schemeClr val="tx1">
                  <a:lumMod val="85000"/>
                  <a:lumOff val="15000"/>
                </a:schemeClr>
              </a:solidFill>
              <a:latin typeface="+mn-ea"/>
              <a:sym typeface="+mn-ea"/>
            </a:endParaRPr>
          </a:p>
        </p:txBody>
      </p:sp>
      <p:sp>
        <p:nvSpPr>
          <p:cNvPr id="4" name="文本框 3"/>
          <p:cNvSpPr txBox="1"/>
          <p:nvPr>
            <p:custDataLst>
              <p:tags r:id="rId1"/>
            </p:custDataLst>
          </p:nvPr>
        </p:nvSpPr>
        <p:spPr>
          <a:xfrm>
            <a:off x="5165090" y="4882515"/>
            <a:ext cx="1739265" cy="368300"/>
          </a:xfrm>
          <a:prstGeom prst="rect">
            <a:avLst/>
          </a:prstGeom>
          <a:noFill/>
        </p:spPr>
        <p:txBody>
          <a:bodyPr wrap="square" rtlCol="0">
            <a:spAutoFit/>
          </a:bodyPr>
          <a:p>
            <a:r>
              <a:rPr lang="zh-CN" altLang="en-US"/>
              <a:t>讲解：</a:t>
            </a:r>
            <a:r>
              <a:rPr lang="zh-CN" altLang="en-US"/>
              <a:t>刘沛灵</a:t>
            </a:r>
            <a:endParaRPr lang="zh-CN" altLang="en-US"/>
          </a:p>
        </p:txBody>
      </p:sp>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925" y="617855"/>
            <a:ext cx="5628640" cy="441960"/>
          </a:xfrm>
        </p:spPr>
        <p:txBody>
          <a:bodyPr/>
          <a:p>
            <a:r>
              <a:rPr lang="en-US" altLang="zh-CN">
                <a:sym typeface="+mn-ea"/>
              </a:rPr>
              <a:t>1</a:t>
            </a:r>
            <a:r>
              <a:rPr>
                <a:sym typeface="+mn-ea"/>
              </a:rPr>
              <a:t>、什么是</a:t>
            </a:r>
            <a:r>
              <a:rPr>
                <a:sym typeface="+mn-ea"/>
              </a:rPr>
              <a:t>Milvus 数据库？</a:t>
            </a:r>
            <a:br>
              <a:rPr>
                <a:sym typeface="+mn-ea"/>
              </a:rPr>
            </a:br>
            <a:endParaRPr>
              <a:sym typeface="+mn-ea"/>
            </a:endParaRPr>
          </a:p>
        </p:txBody>
      </p:sp>
      <p:sp>
        <p:nvSpPr>
          <p:cNvPr id="5" name="文本框 4"/>
          <p:cNvSpPr txBox="1"/>
          <p:nvPr/>
        </p:nvSpPr>
        <p:spPr>
          <a:xfrm>
            <a:off x="1392555" y="1216025"/>
            <a:ext cx="8374380" cy="5015865"/>
          </a:xfrm>
          <a:prstGeom prst="rect">
            <a:avLst/>
          </a:prstGeom>
          <a:noFill/>
        </p:spPr>
        <p:txBody>
          <a:bodyPr wrap="square" rtlCol="0" anchor="t">
            <a:spAutoFit/>
          </a:bodyPr>
          <a:p>
            <a:pPr indent="457200"/>
            <a:r>
              <a:rPr lang="zh-CN" altLang="en-US" sz="2000">
                <a:sym typeface="+mn-ea"/>
              </a:rPr>
              <a:t>Milvus 是一款</a:t>
            </a:r>
            <a:r>
              <a:rPr lang="zh-CN" altLang="en-US" sz="2000" b="1">
                <a:solidFill>
                  <a:srgbClr val="FF0000"/>
                </a:solidFill>
                <a:sym typeface="+mn-ea"/>
              </a:rPr>
              <a:t>云原生向量数据库</a:t>
            </a:r>
            <a:r>
              <a:rPr lang="zh-CN" altLang="en-US" sz="2000">
                <a:sym typeface="+mn-ea"/>
              </a:rPr>
              <a:t>，它具备高可用、高性能、易拓展的特点，用于海量向量数据的实时召回。</a:t>
            </a:r>
            <a:endParaRPr lang="zh-CN" altLang="en-US" sz="2000"/>
          </a:p>
          <a:p>
            <a:endParaRPr lang="en-US" altLang="zh-CN" sz="2000"/>
          </a:p>
          <a:p>
            <a:pPr indent="457200"/>
            <a:r>
              <a:rPr lang="en-US" altLang="zh-CN" sz="2000"/>
              <a:t>1</a:t>
            </a:r>
            <a:r>
              <a:rPr lang="zh-CN" altLang="en-US" sz="2000"/>
              <a:t>、Milvus 基于 FAISS、Annoy、HNSW 等向量搜索库构建，核心是</a:t>
            </a:r>
            <a:r>
              <a:rPr lang="zh-CN" altLang="en-US" sz="2000">
                <a:solidFill>
                  <a:srgbClr val="FF0000"/>
                </a:solidFill>
              </a:rPr>
              <a:t>解决稠密向量相似度检索</a:t>
            </a:r>
            <a:r>
              <a:rPr lang="zh-CN" altLang="en-US" sz="2000"/>
              <a:t>的问题。在向量检索库的基础上，Milvus 支持数据分区分片、数据持久化、增量数据摄取、标量向量混合查询、time travel 等功能，同时大幅优化了向量检索的性能，可满足任何向量检索场景的应用需求。通常，建议用户使用 Kubernetes 部署 Milvus，以获得最佳可用性和弹性。</a:t>
            </a:r>
            <a:endParaRPr lang="zh-CN" altLang="en-US" sz="2000"/>
          </a:p>
          <a:p>
            <a:endParaRPr lang="zh-CN" altLang="en-US" sz="2000"/>
          </a:p>
          <a:p>
            <a:endParaRPr lang="zh-CN" altLang="en-US" sz="2000"/>
          </a:p>
          <a:p>
            <a:pPr indent="457200"/>
            <a:r>
              <a:rPr lang="en-US" altLang="zh-CN" sz="2000"/>
              <a:t>2</a:t>
            </a:r>
            <a:r>
              <a:rPr lang="zh-CN" altLang="en-US" sz="2000"/>
              <a:t>、Milvus 采用</a:t>
            </a:r>
            <a:r>
              <a:rPr lang="zh-CN" altLang="en-US" sz="2000">
                <a:solidFill>
                  <a:srgbClr val="FF0000"/>
                </a:solidFill>
              </a:rPr>
              <a:t>共享存储架构</a:t>
            </a:r>
            <a:r>
              <a:rPr lang="zh-CN" altLang="en-US" sz="2000"/>
              <a:t>，​存储计算完全分离​，计算节点支持横向扩展。从架构上来看，Milvus 遵循数据流和控制流分离，整体分为了四个层次，分别为接入层（access layer）、协调服务（coordinator service）、执行节点（worker node）和存储层（storage）。各个层次相互独立，独立扩展和容灾。</a:t>
            </a:r>
            <a:endParaRPr lang="zh-CN" altLang="en-US" sz="2000"/>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764280" y="1451610"/>
            <a:ext cx="7761605" cy="3599815"/>
          </a:xfrm>
          <a:prstGeom prst="rect">
            <a:avLst/>
          </a:prstGeom>
          <a:noFill/>
        </p:spPr>
        <p:txBody>
          <a:bodyPr wrap="square" rtlCol="0">
            <a:spAutoFit/>
          </a:bodyPr>
          <a:p>
            <a:r>
              <a:rPr lang="zh-CN" altLang="en-US" sz="2800"/>
              <a:t>小组分工明细（按照讲解顺序）</a:t>
            </a:r>
            <a:endParaRPr lang="zh-CN" altLang="en-US" sz="2800"/>
          </a:p>
          <a:p>
            <a:pPr indent="0" fontAlgn="auto">
              <a:lnSpc>
                <a:spcPts val="4000"/>
              </a:lnSpc>
            </a:pPr>
            <a:r>
              <a:rPr dirty="0">
                <a:solidFill>
                  <a:schemeClr val="tx1">
                    <a:lumMod val="85000"/>
                    <a:lumOff val="15000"/>
                  </a:schemeClr>
                </a:solidFill>
                <a:latin typeface="+mn-ea"/>
                <a:sym typeface="+mn-ea"/>
              </a:rPr>
              <a:t>1 【</a:t>
            </a:r>
            <a:r>
              <a:rPr lang="zh-CN" dirty="0">
                <a:solidFill>
                  <a:schemeClr val="tx1">
                    <a:lumMod val="85000"/>
                    <a:lumOff val="15000"/>
                  </a:schemeClr>
                </a:solidFill>
                <a:latin typeface="+mn-ea"/>
                <a:sym typeface="+mn-ea"/>
              </a:rPr>
              <a:t>森</a:t>
            </a:r>
            <a:r>
              <a:rPr lang="en-US" altLang="zh-CN" dirty="0">
                <a:solidFill>
                  <a:schemeClr val="tx1">
                    <a:lumMod val="85000"/>
                    <a:lumOff val="15000"/>
                  </a:schemeClr>
                </a:solidFill>
                <a:latin typeface="+mn-ea"/>
                <a:sym typeface="+mn-ea"/>
              </a:rPr>
              <a:t>   </a:t>
            </a:r>
            <a:r>
              <a:rPr lang="zh-CN" dirty="0">
                <a:solidFill>
                  <a:schemeClr val="tx1">
                    <a:lumMod val="85000"/>
                    <a:lumOff val="15000"/>
                  </a:schemeClr>
                </a:solidFill>
                <a:latin typeface="+mn-ea"/>
                <a:sym typeface="+mn-ea"/>
              </a:rPr>
              <a:t>格</a:t>
            </a:r>
            <a:r>
              <a:rPr dirty="0">
                <a:solidFill>
                  <a:schemeClr val="tx1">
                    <a:lumMod val="85000"/>
                    <a:lumOff val="15000"/>
                  </a:schemeClr>
                </a:solidFill>
                <a:latin typeface="+mn-ea"/>
                <a:sym typeface="+mn-ea"/>
              </a:rPr>
              <a:t>】DB</a:t>
            </a:r>
            <a:r>
              <a:rPr lang="zh-CN" dirty="0">
                <a:solidFill>
                  <a:schemeClr val="tx1">
                    <a:lumMod val="85000"/>
                    <a:lumOff val="15000"/>
                  </a:schemeClr>
                </a:solidFill>
                <a:latin typeface="+mn-ea"/>
                <a:sym typeface="+mn-ea"/>
              </a:rPr>
              <a:t>、</a:t>
            </a:r>
            <a:r>
              <a:rPr dirty="0">
                <a:solidFill>
                  <a:schemeClr val="tx1">
                    <a:lumMod val="85000"/>
                    <a:lumOff val="15000"/>
                  </a:schemeClr>
                </a:solidFill>
                <a:latin typeface="+mn-ea"/>
                <a:sym typeface="+mn-ea"/>
              </a:rPr>
              <a:t>LLM</a:t>
            </a:r>
            <a:r>
              <a:rPr lang="zh-CN" dirty="0">
                <a:solidFill>
                  <a:schemeClr val="tx1">
                    <a:lumMod val="85000"/>
                    <a:lumOff val="15000"/>
                  </a:schemeClr>
                </a:solidFill>
                <a:latin typeface="+mn-ea"/>
                <a:sym typeface="+mn-ea"/>
              </a:rPr>
              <a:t>、</a:t>
            </a:r>
            <a:r>
              <a:rPr lang="en-US" altLang="zh-CN" dirty="0">
                <a:solidFill>
                  <a:schemeClr val="tx1">
                    <a:lumMod val="85000"/>
                    <a:lumOff val="15000"/>
                  </a:schemeClr>
                </a:solidFill>
                <a:latin typeface="+mn-ea"/>
                <a:sym typeface="+mn-ea"/>
              </a:rPr>
              <a:t>DB4LLM</a:t>
            </a:r>
            <a:r>
              <a:rPr dirty="0">
                <a:solidFill>
                  <a:schemeClr val="tx1">
                    <a:lumMod val="85000"/>
                    <a:lumOff val="15000"/>
                  </a:schemeClr>
                </a:solidFill>
                <a:latin typeface="+mn-ea"/>
                <a:sym typeface="+mn-ea"/>
              </a:rPr>
              <a:t>基础概念介绍</a:t>
            </a:r>
            <a:endParaRPr dirty="0">
              <a:solidFill>
                <a:schemeClr val="tx1">
                  <a:lumMod val="85000"/>
                  <a:lumOff val="15000"/>
                </a:schemeClr>
              </a:solidFill>
              <a:latin typeface="+mn-ea"/>
              <a:sym typeface="+mn-ea"/>
            </a:endParaRPr>
          </a:p>
          <a:p>
            <a:pPr indent="0" fontAlgn="auto">
              <a:lnSpc>
                <a:spcPts val="4000"/>
              </a:lnSpc>
            </a:pPr>
            <a:r>
              <a:rPr dirty="0">
                <a:solidFill>
                  <a:schemeClr val="tx1">
                    <a:lumMod val="85000"/>
                    <a:lumOff val="15000"/>
                  </a:schemeClr>
                </a:solidFill>
                <a:latin typeface="+mn-ea"/>
                <a:sym typeface="+mn-ea"/>
              </a:rPr>
              <a:t>2 【</a:t>
            </a:r>
            <a:r>
              <a:rPr lang="zh-CN" dirty="0">
                <a:solidFill>
                  <a:schemeClr val="tx1">
                    <a:lumMod val="85000"/>
                    <a:lumOff val="15000"/>
                  </a:schemeClr>
                </a:solidFill>
                <a:latin typeface="+mn-ea"/>
                <a:sym typeface="+mn-ea"/>
              </a:rPr>
              <a:t>龙律强</a:t>
            </a:r>
            <a:r>
              <a:rPr dirty="0">
                <a:solidFill>
                  <a:schemeClr val="tx1">
                    <a:lumMod val="85000"/>
                    <a:lumOff val="15000"/>
                  </a:schemeClr>
                </a:solidFill>
                <a:latin typeface="+mn-ea"/>
                <a:sym typeface="+mn-ea"/>
              </a:rPr>
              <a:t>】数据库推动大模型优化发展</a:t>
            </a:r>
            <a:endParaRPr dirty="0">
              <a:solidFill>
                <a:schemeClr val="tx1">
                  <a:lumMod val="85000"/>
                  <a:lumOff val="15000"/>
                </a:schemeClr>
              </a:solidFill>
              <a:latin typeface="+mn-ea"/>
              <a:sym typeface="+mn-ea"/>
            </a:endParaRPr>
          </a:p>
          <a:p>
            <a:pPr indent="0" fontAlgn="auto">
              <a:lnSpc>
                <a:spcPts val="4000"/>
              </a:lnSpc>
            </a:pPr>
            <a:r>
              <a:rPr dirty="0">
                <a:solidFill>
                  <a:schemeClr val="tx1">
                    <a:lumMod val="85000"/>
                    <a:lumOff val="15000"/>
                  </a:schemeClr>
                </a:solidFill>
                <a:latin typeface="+mn-ea"/>
                <a:sym typeface="+mn-ea"/>
              </a:rPr>
              <a:t>3 【</a:t>
            </a:r>
            <a:r>
              <a:rPr lang="zh-CN" dirty="0">
                <a:solidFill>
                  <a:schemeClr val="tx1">
                    <a:lumMod val="85000"/>
                    <a:lumOff val="15000"/>
                  </a:schemeClr>
                </a:solidFill>
                <a:latin typeface="+mn-ea"/>
                <a:sym typeface="+mn-ea"/>
              </a:rPr>
              <a:t>黄</a:t>
            </a:r>
            <a:r>
              <a:rPr lang="en-US" altLang="zh-CN" dirty="0">
                <a:solidFill>
                  <a:schemeClr val="tx1">
                    <a:lumMod val="85000"/>
                    <a:lumOff val="15000"/>
                  </a:schemeClr>
                </a:solidFill>
                <a:latin typeface="+mn-ea"/>
                <a:sym typeface="+mn-ea"/>
              </a:rPr>
              <a:t>   </a:t>
            </a:r>
            <a:r>
              <a:rPr lang="zh-CN" dirty="0">
                <a:solidFill>
                  <a:schemeClr val="tx1">
                    <a:lumMod val="85000"/>
                    <a:lumOff val="15000"/>
                  </a:schemeClr>
                </a:solidFill>
                <a:latin typeface="+mn-ea"/>
                <a:sym typeface="+mn-ea"/>
              </a:rPr>
              <a:t>政</a:t>
            </a:r>
            <a:r>
              <a:rPr dirty="0">
                <a:solidFill>
                  <a:schemeClr val="tx1">
                    <a:lumMod val="85000"/>
                    <a:lumOff val="15000"/>
                  </a:schemeClr>
                </a:solidFill>
                <a:latin typeface="+mn-ea"/>
                <a:sym typeface="+mn-ea"/>
              </a:rPr>
              <a:t>】ADB-PG：内置向量检索+全文检索的一站式企业知识数据库</a:t>
            </a:r>
            <a:endParaRPr dirty="0">
              <a:solidFill>
                <a:schemeClr val="tx1">
                  <a:lumMod val="85000"/>
                  <a:lumOff val="15000"/>
                </a:schemeClr>
              </a:solidFill>
              <a:latin typeface="+mn-ea"/>
              <a:sym typeface="+mn-ea"/>
            </a:endParaRPr>
          </a:p>
          <a:p>
            <a:pPr indent="0" fontAlgn="auto">
              <a:lnSpc>
                <a:spcPts val="4000"/>
              </a:lnSpc>
            </a:pPr>
            <a:r>
              <a:rPr dirty="0">
                <a:solidFill>
                  <a:schemeClr val="tx1">
                    <a:lumMod val="85000"/>
                    <a:lumOff val="15000"/>
                  </a:schemeClr>
                </a:solidFill>
                <a:latin typeface="+mn-ea"/>
                <a:sym typeface="+mn-ea"/>
              </a:rPr>
              <a:t>4 【</a:t>
            </a:r>
            <a:r>
              <a:rPr lang="zh-CN" dirty="0">
                <a:solidFill>
                  <a:schemeClr val="tx1">
                    <a:lumMod val="85000"/>
                    <a:lumOff val="15000"/>
                  </a:schemeClr>
                </a:solidFill>
                <a:latin typeface="+mn-ea"/>
                <a:sym typeface="+mn-ea"/>
              </a:rPr>
              <a:t>刘沛灵</a:t>
            </a:r>
            <a:r>
              <a:rPr dirty="0">
                <a:solidFill>
                  <a:schemeClr val="tx1">
                    <a:lumMod val="85000"/>
                    <a:lumOff val="15000"/>
                  </a:schemeClr>
                </a:solidFill>
                <a:latin typeface="+mn-ea"/>
                <a:sym typeface="+mn-ea"/>
              </a:rPr>
              <a:t>】Milvus数据库，</a:t>
            </a:r>
            <a:r>
              <a:rPr lang="zh-CN" dirty="0">
                <a:solidFill>
                  <a:schemeClr val="tx1">
                    <a:lumMod val="85000"/>
                    <a:lumOff val="15000"/>
                  </a:schemeClr>
                </a:solidFill>
                <a:latin typeface="+mn-ea"/>
                <a:sym typeface="+mn-ea"/>
              </a:rPr>
              <a:t>以及</a:t>
            </a:r>
            <a:r>
              <a:rPr dirty="0">
                <a:solidFill>
                  <a:schemeClr val="tx1">
                    <a:lumMod val="85000"/>
                    <a:lumOff val="15000"/>
                  </a:schemeClr>
                </a:solidFill>
                <a:latin typeface="+mn-ea"/>
                <a:sym typeface="+mn-ea"/>
              </a:rPr>
              <a:t>该数据库</a:t>
            </a:r>
            <a:r>
              <a:rPr lang="zh-CN" dirty="0">
                <a:solidFill>
                  <a:schemeClr val="tx1">
                    <a:lumMod val="85000"/>
                    <a:lumOff val="15000"/>
                  </a:schemeClr>
                </a:solidFill>
                <a:latin typeface="+mn-ea"/>
                <a:sym typeface="+mn-ea"/>
              </a:rPr>
              <a:t>对</a:t>
            </a:r>
            <a:r>
              <a:rPr lang="en-US" altLang="zh-CN" dirty="0">
                <a:solidFill>
                  <a:schemeClr val="tx1">
                    <a:lumMod val="85000"/>
                    <a:lumOff val="15000"/>
                  </a:schemeClr>
                </a:solidFill>
                <a:latin typeface="+mn-ea"/>
                <a:sym typeface="+mn-ea"/>
              </a:rPr>
              <a:t>LLM</a:t>
            </a:r>
            <a:r>
              <a:rPr lang="zh-CN" altLang="en-US" dirty="0">
                <a:solidFill>
                  <a:schemeClr val="tx1">
                    <a:lumMod val="85000"/>
                    <a:lumOff val="15000"/>
                  </a:schemeClr>
                </a:solidFill>
                <a:latin typeface="+mn-ea"/>
                <a:sym typeface="+mn-ea"/>
              </a:rPr>
              <a:t>的贡献</a:t>
            </a:r>
            <a:endParaRPr dirty="0">
              <a:solidFill>
                <a:schemeClr val="tx1">
                  <a:lumMod val="85000"/>
                  <a:lumOff val="15000"/>
                </a:schemeClr>
              </a:solidFill>
              <a:latin typeface="+mn-ea"/>
              <a:sym typeface="+mn-ea"/>
            </a:endParaRPr>
          </a:p>
          <a:p>
            <a:pPr indent="0" fontAlgn="auto">
              <a:lnSpc>
                <a:spcPts val="4000"/>
              </a:lnSpc>
            </a:pPr>
            <a:r>
              <a:rPr dirty="0">
                <a:solidFill>
                  <a:schemeClr val="tx1">
                    <a:lumMod val="85000"/>
                    <a:lumOff val="15000"/>
                  </a:schemeClr>
                </a:solidFill>
                <a:latin typeface="+mn-ea"/>
                <a:sym typeface="+mn-ea"/>
              </a:rPr>
              <a:t>5 【</a:t>
            </a:r>
            <a:r>
              <a:rPr lang="zh-CN" dirty="0">
                <a:solidFill>
                  <a:schemeClr val="tx1">
                    <a:lumMod val="85000"/>
                    <a:lumOff val="15000"/>
                  </a:schemeClr>
                </a:solidFill>
                <a:latin typeface="+mn-ea"/>
                <a:sym typeface="+mn-ea"/>
              </a:rPr>
              <a:t>梅炳寅</a:t>
            </a:r>
            <a:r>
              <a:rPr dirty="0">
                <a:solidFill>
                  <a:schemeClr val="tx1">
                    <a:lumMod val="85000"/>
                    <a:lumOff val="15000"/>
                  </a:schemeClr>
                </a:solidFill>
                <a:latin typeface="+mn-ea"/>
                <a:sym typeface="+mn-ea"/>
              </a:rPr>
              <a:t>】用LLM构建基于本地知识库的智能问答应用</a:t>
            </a:r>
            <a:endParaRPr dirty="0">
              <a:solidFill>
                <a:schemeClr val="tx1">
                  <a:lumMod val="85000"/>
                  <a:lumOff val="15000"/>
                </a:schemeClr>
              </a:solidFill>
              <a:latin typeface="+mn-ea"/>
              <a:sym typeface="+mn-ea"/>
            </a:endParaRPr>
          </a:p>
          <a:p>
            <a:pPr indent="0" fontAlgn="auto">
              <a:lnSpc>
                <a:spcPts val="4000"/>
              </a:lnSpc>
            </a:pPr>
            <a:r>
              <a:rPr dirty="0">
                <a:solidFill>
                  <a:schemeClr val="tx1">
                    <a:lumMod val="85000"/>
                    <a:lumOff val="15000"/>
                  </a:schemeClr>
                </a:solidFill>
                <a:latin typeface="+mn-ea"/>
                <a:sym typeface="+mn-ea"/>
              </a:rPr>
              <a:t>6 【</a:t>
            </a:r>
            <a:r>
              <a:rPr lang="zh-CN" dirty="0">
                <a:solidFill>
                  <a:schemeClr val="tx1">
                    <a:lumMod val="85000"/>
                    <a:lumOff val="15000"/>
                  </a:schemeClr>
                </a:solidFill>
                <a:latin typeface="+mn-ea"/>
                <a:sym typeface="+mn-ea"/>
              </a:rPr>
              <a:t>袁嘉皓</a:t>
            </a:r>
            <a:r>
              <a:rPr dirty="0">
                <a:solidFill>
                  <a:schemeClr val="tx1">
                    <a:lumMod val="85000"/>
                    <a:lumOff val="15000"/>
                  </a:schemeClr>
                </a:solidFill>
                <a:latin typeface="+mn-ea"/>
                <a:sym typeface="+mn-ea"/>
              </a:rPr>
              <a:t>】QLORA：量化LLM的有效微调</a:t>
            </a:r>
            <a:r>
              <a:rPr lang="zh-CN" dirty="0">
                <a:solidFill>
                  <a:schemeClr val="tx1">
                    <a:lumMod val="85000"/>
                    <a:lumOff val="15000"/>
                  </a:schemeClr>
                </a:solidFill>
                <a:latin typeface="+mn-ea"/>
                <a:sym typeface="+mn-ea"/>
              </a:rPr>
              <a:t>（包括论文</a:t>
            </a:r>
            <a:r>
              <a:rPr lang="zh-CN" dirty="0">
                <a:solidFill>
                  <a:schemeClr val="tx1">
                    <a:lumMod val="85000"/>
                    <a:lumOff val="15000"/>
                  </a:schemeClr>
                </a:solidFill>
                <a:latin typeface="+mn-ea"/>
                <a:sym typeface="+mn-ea"/>
              </a:rPr>
              <a:t>解读）</a:t>
            </a:r>
            <a:endParaRPr lang="zh-CN" dirty="0">
              <a:solidFill>
                <a:schemeClr val="tx1">
                  <a:lumMod val="85000"/>
                  <a:lumOff val="15000"/>
                </a:schemeClr>
              </a:solidFill>
              <a:latin typeface="+mn-ea"/>
              <a:sym typeface="+mn-ea"/>
            </a:endParaRPr>
          </a:p>
        </p:txBody>
      </p:sp>
    </p:spTree>
    <p:custDataLst>
      <p:tags r:id="rId1"/>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1"/>
          <p:cNvSpPr>
            <a:spLocks noGrp="1"/>
          </p:cNvSpPr>
          <p:nvPr>
            <p:custDataLst>
              <p:tags r:id="rId1"/>
            </p:custDataLst>
          </p:nvPr>
        </p:nvSpPr>
        <p:spPr>
          <a:xfrm>
            <a:off x="796882" y="570234"/>
            <a:ext cx="10852237" cy="441964"/>
          </a:xfrm>
          <a:prstGeom prst="rect">
            <a:avLst/>
          </a:prstGeom>
        </p:spPr>
        <p:txBody>
          <a:bodyPr vert="horz" wrap="square" lIns="90170" tIns="46990" rIns="90170" bIns="46990" rtlCol="0" anchor="ctr" anchorCtr="0">
            <a:noAutofit/>
          </a:bodyPr>
          <a:lstStyle>
            <a:lvl1pPr marL="0" marR="0" algn="l" defTabSz="914400" rtl="0" eaLnBrk="1" fontAlgn="auto" latinLnBrk="0" hangingPunct="1">
              <a:lnSpc>
                <a:spcPct val="100000"/>
              </a:lnSpc>
              <a:spcBef>
                <a:spcPct val="0"/>
              </a:spcBef>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r>
              <a:rPr lang="en-US" altLang="zh-CN">
                <a:sym typeface="+mn-ea"/>
              </a:rPr>
              <a:t>1</a:t>
            </a:r>
            <a:r>
              <a:rPr>
                <a:sym typeface="+mn-ea"/>
              </a:rPr>
              <a:t>、什么是Milvus 数据库？</a:t>
            </a:r>
            <a:br>
              <a:rPr>
                <a:sym typeface="+mn-ea"/>
              </a:rPr>
            </a:br>
            <a:endParaRPr>
              <a:sym typeface="+mn-ea"/>
            </a:endParaRPr>
          </a:p>
        </p:txBody>
      </p:sp>
      <p:pic>
        <p:nvPicPr>
          <p:cNvPr id="100" name="图片 99"/>
          <p:cNvPicPr/>
          <p:nvPr>
            <p:custDataLst>
              <p:tags r:id="rId2"/>
            </p:custDataLst>
          </p:nvPr>
        </p:nvPicPr>
        <p:blipFill>
          <a:blip r:embed="rId3"/>
          <a:stretch>
            <a:fillRect/>
          </a:stretch>
        </p:blipFill>
        <p:spPr>
          <a:xfrm>
            <a:off x="716280" y="1137285"/>
            <a:ext cx="11049635" cy="4833620"/>
          </a:xfrm>
          <a:prstGeom prst="rect">
            <a:avLst/>
          </a:prstGeom>
          <a:noFill/>
          <a:ln w="9525">
            <a:noFill/>
          </a:ln>
        </p:spPr>
      </p:pic>
    </p:spTree>
    <p:custDataLst>
      <p:tags r:id="rId4"/>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1"/>
          <p:cNvSpPr>
            <a:spLocks noGrp="1"/>
          </p:cNvSpPr>
          <p:nvPr>
            <p:custDataLst>
              <p:tags r:id="rId1"/>
            </p:custDataLst>
          </p:nvPr>
        </p:nvSpPr>
        <p:spPr>
          <a:xfrm>
            <a:off x="796882" y="570234"/>
            <a:ext cx="10852237" cy="441964"/>
          </a:xfrm>
          <a:prstGeom prst="rect">
            <a:avLst/>
          </a:prstGeom>
        </p:spPr>
        <p:txBody>
          <a:bodyPr vert="horz" wrap="square" lIns="90170" tIns="46990" rIns="90170" bIns="46990" rtlCol="0" anchor="ctr" anchorCtr="0">
            <a:noAutofit/>
          </a:bodyPr>
          <a:lstStyle>
            <a:lvl1pPr marL="0" marR="0" algn="l" defTabSz="914400" rtl="0" eaLnBrk="1" fontAlgn="auto" latinLnBrk="0" hangingPunct="1">
              <a:lnSpc>
                <a:spcPct val="100000"/>
              </a:lnSpc>
              <a:spcBef>
                <a:spcPct val="0"/>
              </a:spcBef>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r>
              <a:rPr lang="en-US" altLang="zh-CN">
                <a:sym typeface="+mn-ea"/>
              </a:rPr>
              <a:t>1</a:t>
            </a:r>
            <a:r>
              <a:rPr>
                <a:sym typeface="+mn-ea"/>
              </a:rPr>
              <a:t>、什么是Milvus 数据库？</a:t>
            </a:r>
            <a:br>
              <a:rPr>
                <a:sym typeface="+mn-ea"/>
              </a:rPr>
            </a:br>
            <a:endParaRPr>
              <a:sym typeface="+mn-ea"/>
            </a:endParaRPr>
          </a:p>
        </p:txBody>
      </p:sp>
      <p:pic>
        <p:nvPicPr>
          <p:cNvPr id="102" name="图片 101"/>
          <p:cNvPicPr/>
          <p:nvPr>
            <p:custDataLst>
              <p:tags r:id="rId2"/>
            </p:custDataLst>
          </p:nvPr>
        </p:nvPicPr>
        <p:blipFill>
          <a:blip r:embed="rId3"/>
          <a:stretch>
            <a:fillRect/>
          </a:stretch>
        </p:blipFill>
        <p:spPr>
          <a:xfrm>
            <a:off x="1681480" y="1473835"/>
            <a:ext cx="8829675" cy="4669155"/>
          </a:xfrm>
          <a:prstGeom prst="rect">
            <a:avLst/>
          </a:prstGeom>
          <a:noFill/>
          <a:ln w="9525">
            <a:noFill/>
          </a:ln>
        </p:spPr>
      </p:pic>
      <p:sp>
        <p:nvSpPr>
          <p:cNvPr id="2" name="文本框 1"/>
          <p:cNvSpPr txBox="1"/>
          <p:nvPr/>
        </p:nvSpPr>
        <p:spPr>
          <a:xfrm>
            <a:off x="12319000" y="570230"/>
            <a:ext cx="6096000" cy="4523105"/>
          </a:xfrm>
          <a:prstGeom prst="rect">
            <a:avLst/>
          </a:prstGeom>
          <a:noFill/>
        </p:spPr>
        <p:txBody>
          <a:bodyPr wrap="square" rtlCol="0" anchor="t">
            <a:spAutoFit/>
          </a:bodyPr>
          <a:p>
            <a:r>
              <a:rPr lang="zh-CN" altLang="en-US">
                <a:sym typeface="+mn-ea"/>
              </a:rPr>
              <a:t>接入层（Access Layer）：系统的门面，由一组无状态 proxy 组成。对外提供用户连接的 endpoint，负责验证客户端请求并合并返回结果。</a:t>
            </a:r>
            <a:endParaRPr lang="zh-CN" altLang="en-US"/>
          </a:p>
          <a:p>
            <a:endParaRPr lang="zh-CN" altLang="en-US"/>
          </a:p>
          <a:p>
            <a:r>
              <a:rPr lang="zh-CN" altLang="en-US"/>
              <a:t>协调服务（Coordinator Service）：系统的大脑，负责分配任务给执行节点。协调服务共有四种角色，分别为 root coord、data coord、query coord 和 index coord。</a:t>
            </a:r>
            <a:endParaRPr lang="zh-CN" altLang="en-US"/>
          </a:p>
          <a:p>
            <a:endParaRPr lang="zh-CN" altLang="en-US"/>
          </a:p>
          <a:p>
            <a:r>
              <a:rPr lang="zh-CN" altLang="en-US">
                <a:sym typeface="+mn-ea"/>
              </a:rPr>
              <a:t>执行节点（Worker Node）：系统的四肢，负责完成协调服务下发的指令和 proxy 发起的数据操作语言（DML）命令。执行节点分为三种角色，分别为 data node、query node 和 index node。</a:t>
            </a:r>
            <a:endParaRPr lang="zh-CN" altLang="en-US"/>
          </a:p>
          <a:p>
            <a:endParaRPr lang="zh-CN" altLang="en-US"/>
          </a:p>
          <a:p>
            <a:r>
              <a:rPr lang="zh-CN" altLang="en-US">
                <a:sym typeface="+mn-ea"/>
              </a:rPr>
              <a:t>存储服务 （Storage）： 系统的骨骼，负责 Milvus 数据的持久化，分为元数据存储（meta store）、消息存储（log broker）和对象存储（object storage）三个部分。</a:t>
            </a:r>
            <a:endParaRPr lang="zh-CN" altLang="en-US"/>
          </a:p>
        </p:txBody>
      </p:sp>
      <p:sp>
        <p:nvSpPr>
          <p:cNvPr id="3" name="椭圆 2"/>
          <p:cNvSpPr/>
          <p:nvPr/>
        </p:nvSpPr>
        <p:spPr>
          <a:xfrm>
            <a:off x="3668395" y="2559050"/>
            <a:ext cx="1079500" cy="520700"/>
          </a:xfrm>
          <a:prstGeom prst="ellipse">
            <a:avLst/>
          </a:prstGeom>
          <a:no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5" name="直接箭头连接符 4"/>
          <p:cNvCxnSpPr/>
          <p:nvPr/>
        </p:nvCxnSpPr>
        <p:spPr>
          <a:xfrm flipH="1">
            <a:off x="3317875" y="5313045"/>
            <a:ext cx="508635" cy="2730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6" name="文本框 5"/>
          <p:cNvSpPr txBox="1"/>
          <p:nvPr/>
        </p:nvSpPr>
        <p:spPr>
          <a:xfrm>
            <a:off x="259080" y="1116330"/>
            <a:ext cx="3048000" cy="922020"/>
          </a:xfrm>
          <a:prstGeom prst="rect">
            <a:avLst/>
          </a:prstGeom>
          <a:noFill/>
        </p:spPr>
        <p:txBody>
          <a:bodyPr wrap="square" rtlCol="0" anchor="t">
            <a:spAutoFit/>
          </a:bodyPr>
          <a:p>
            <a:r>
              <a:rPr lang="zh-CN" altLang="en-US">
                <a:sym typeface="+mn-ea"/>
              </a:rPr>
              <a:t>接入层（Access Layer）：系统的门面，由一组无状态 proxy 组成。</a:t>
            </a:r>
            <a:endParaRPr lang="zh-CN" altLang="en-US">
              <a:sym typeface="+mn-ea"/>
            </a:endParaRPr>
          </a:p>
        </p:txBody>
      </p:sp>
      <p:sp>
        <p:nvSpPr>
          <p:cNvPr id="7" name="椭圆 6"/>
          <p:cNvSpPr/>
          <p:nvPr/>
        </p:nvSpPr>
        <p:spPr>
          <a:xfrm>
            <a:off x="3826510" y="1473835"/>
            <a:ext cx="1367155" cy="520700"/>
          </a:xfrm>
          <a:prstGeom prst="ellipse">
            <a:avLst/>
          </a:prstGeom>
          <a:no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椭圆 7"/>
          <p:cNvSpPr/>
          <p:nvPr/>
        </p:nvSpPr>
        <p:spPr>
          <a:xfrm>
            <a:off x="3668395" y="3901440"/>
            <a:ext cx="1079500" cy="520700"/>
          </a:xfrm>
          <a:prstGeom prst="ellipse">
            <a:avLst/>
          </a:prstGeom>
          <a:no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椭圆 9"/>
          <p:cNvSpPr/>
          <p:nvPr/>
        </p:nvSpPr>
        <p:spPr>
          <a:xfrm>
            <a:off x="3826510" y="4986655"/>
            <a:ext cx="1079500" cy="520700"/>
          </a:xfrm>
          <a:prstGeom prst="ellipse">
            <a:avLst/>
          </a:prstGeom>
          <a:no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2" name="直接箭头连接符 11"/>
          <p:cNvCxnSpPr>
            <a:stCxn id="8" idx="7"/>
          </p:cNvCxnSpPr>
          <p:nvPr>
            <p:custDataLst>
              <p:tags r:id="rId4"/>
            </p:custDataLst>
          </p:nvPr>
        </p:nvCxnSpPr>
        <p:spPr>
          <a:xfrm flipV="1">
            <a:off x="4589780" y="3550920"/>
            <a:ext cx="4183380" cy="42672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3" name="直接箭头连接符 12"/>
          <p:cNvCxnSpPr/>
          <p:nvPr>
            <p:custDataLst>
              <p:tags r:id="rId5"/>
            </p:custDataLst>
          </p:nvPr>
        </p:nvCxnSpPr>
        <p:spPr>
          <a:xfrm flipV="1">
            <a:off x="5193665" y="808990"/>
            <a:ext cx="1963420" cy="92519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4" name="文本框 13"/>
          <p:cNvSpPr txBox="1"/>
          <p:nvPr/>
        </p:nvSpPr>
        <p:spPr>
          <a:xfrm>
            <a:off x="8788400" y="2425065"/>
            <a:ext cx="3048635" cy="1476375"/>
          </a:xfrm>
          <a:prstGeom prst="rect">
            <a:avLst/>
          </a:prstGeom>
          <a:noFill/>
        </p:spPr>
        <p:txBody>
          <a:bodyPr wrap="square" rtlCol="0" anchor="t">
            <a:spAutoFit/>
          </a:bodyPr>
          <a:p>
            <a:r>
              <a:rPr lang="zh-CN" altLang="en-US">
                <a:sym typeface="+mn-ea"/>
              </a:rPr>
              <a:t>执行节点（Worker Node）：系统的四肢，负责完成协调服务下发的指令和 proxy 发起的数据操作语言（DML）命令。</a:t>
            </a:r>
            <a:endParaRPr lang="zh-CN" altLang="en-US">
              <a:sym typeface="+mn-ea"/>
            </a:endParaRPr>
          </a:p>
        </p:txBody>
      </p:sp>
      <p:sp>
        <p:nvSpPr>
          <p:cNvPr id="15" name="文本框 14"/>
          <p:cNvSpPr txBox="1"/>
          <p:nvPr/>
        </p:nvSpPr>
        <p:spPr>
          <a:xfrm>
            <a:off x="-635" y="4159885"/>
            <a:ext cx="3307715" cy="1753235"/>
          </a:xfrm>
          <a:prstGeom prst="rect">
            <a:avLst/>
          </a:prstGeom>
          <a:noFill/>
        </p:spPr>
        <p:txBody>
          <a:bodyPr wrap="square" rtlCol="0" anchor="t">
            <a:spAutoFit/>
          </a:bodyPr>
          <a:p>
            <a:r>
              <a:rPr lang="zh-CN" altLang="en-US">
                <a:sym typeface="+mn-ea"/>
              </a:rPr>
              <a:t>存储服务 （Storage）： 系统的骨骼，负责 Milvus 数据的持久化，分为元数据存储（meta store）、消息存储（log broker）和对象存储（object storage）三个部分。</a:t>
            </a:r>
            <a:endParaRPr lang="zh-CN" altLang="en-US">
              <a:sym typeface="+mn-ea"/>
            </a:endParaRPr>
          </a:p>
        </p:txBody>
      </p:sp>
      <p:sp>
        <p:nvSpPr>
          <p:cNvPr id="16" name="文本框 15"/>
          <p:cNvSpPr txBox="1"/>
          <p:nvPr/>
        </p:nvSpPr>
        <p:spPr>
          <a:xfrm>
            <a:off x="7388225" y="53340"/>
            <a:ext cx="3729355" cy="1476375"/>
          </a:xfrm>
          <a:prstGeom prst="rect">
            <a:avLst/>
          </a:prstGeom>
          <a:noFill/>
        </p:spPr>
        <p:txBody>
          <a:bodyPr wrap="square" rtlCol="0" anchor="t">
            <a:spAutoFit/>
          </a:bodyPr>
          <a:p>
            <a:r>
              <a:rPr lang="zh-CN" altLang="en-US">
                <a:sym typeface="+mn-ea"/>
              </a:rPr>
              <a:t>协调服务（Coordinator Service）：系统的大脑，负责分配任务给执行节点。协调服务共有四种角色，分别为 root coord、data coord、query coord 和 index coord。</a:t>
            </a:r>
            <a:endParaRPr lang="zh-CN" altLang="en-US">
              <a:sym typeface="+mn-ea"/>
            </a:endParaRPr>
          </a:p>
        </p:txBody>
      </p:sp>
      <p:cxnSp>
        <p:nvCxnSpPr>
          <p:cNvPr id="17" name="直接箭头连接符 16"/>
          <p:cNvCxnSpPr/>
          <p:nvPr>
            <p:custDataLst>
              <p:tags r:id="rId6"/>
            </p:custDataLst>
          </p:nvPr>
        </p:nvCxnSpPr>
        <p:spPr>
          <a:xfrm flipH="1" flipV="1">
            <a:off x="2348865" y="1860550"/>
            <a:ext cx="1477645" cy="77470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ustDataLst>
      <p:tags r:id="rId7"/>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1"/>
          <p:cNvSpPr>
            <a:spLocks noGrp="1"/>
          </p:cNvSpPr>
          <p:nvPr>
            <p:custDataLst>
              <p:tags r:id="rId1"/>
            </p:custDataLst>
          </p:nvPr>
        </p:nvSpPr>
        <p:spPr>
          <a:xfrm>
            <a:off x="796882" y="570234"/>
            <a:ext cx="10852237" cy="441964"/>
          </a:xfrm>
          <a:prstGeom prst="rect">
            <a:avLst/>
          </a:prstGeom>
        </p:spPr>
        <p:txBody>
          <a:bodyPr vert="horz" wrap="square" lIns="90170" tIns="46990" rIns="90170" bIns="46990" rtlCol="0" anchor="ctr" anchorCtr="0">
            <a:noAutofit/>
          </a:bodyPr>
          <a:lstStyle>
            <a:lvl1pPr marL="0" marR="0" algn="l" defTabSz="914400" rtl="0" eaLnBrk="1" fontAlgn="auto" latinLnBrk="0" hangingPunct="1">
              <a:lnSpc>
                <a:spcPct val="100000"/>
              </a:lnSpc>
              <a:spcBef>
                <a:spcPct val="0"/>
              </a:spcBef>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r>
              <a:rPr lang="en-US" altLang="zh-CN">
                <a:sym typeface="+mn-ea"/>
              </a:rPr>
              <a:t>2</a:t>
            </a:r>
            <a:r>
              <a:rPr>
                <a:sym typeface="+mn-ea"/>
              </a:rPr>
              <a:t>、为什么需要 Milvus</a:t>
            </a:r>
            <a:endParaRPr>
              <a:sym typeface="+mn-ea"/>
            </a:endParaRPr>
          </a:p>
        </p:txBody>
      </p:sp>
      <p:sp>
        <p:nvSpPr>
          <p:cNvPr id="5" name="文本框 4"/>
          <p:cNvSpPr txBox="1"/>
          <p:nvPr/>
        </p:nvSpPr>
        <p:spPr>
          <a:xfrm>
            <a:off x="570865" y="1235710"/>
            <a:ext cx="7376795" cy="1322070"/>
          </a:xfrm>
          <a:prstGeom prst="rect">
            <a:avLst/>
          </a:prstGeom>
          <a:noFill/>
        </p:spPr>
        <p:txBody>
          <a:bodyPr wrap="square" rtlCol="0" anchor="t">
            <a:spAutoFit/>
          </a:bodyPr>
          <a:p>
            <a:r>
              <a:rPr lang="zh-CN" altLang="en-US" sz="2000"/>
              <a:t>随着互联网不断发展，</a:t>
            </a:r>
            <a:r>
              <a:rPr lang="zh-CN" altLang="en-US" sz="2000">
                <a:solidFill>
                  <a:srgbClr val="FF0000"/>
                </a:solidFill>
              </a:rPr>
              <a:t>电子邮件</a:t>
            </a:r>
            <a:r>
              <a:rPr lang="zh-CN" altLang="en-US" sz="2000"/>
              <a:t>、</a:t>
            </a:r>
            <a:r>
              <a:rPr lang="zh-CN" altLang="en-US" sz="2000">
                <a:solidFill>
                  <a:srgbClr val="FF0000"/>
                </a:solidFill>
              </a:rPr>
              <a:t>论文、物联网传感数据</a:t>
            </a:r>
            <a:r>
              <a:rPr lang="zh-CN" altLang="en-US" sz="2000"/>
              <a:t>、</a:t>
            </a:r>
            <a:r>
              <a:rPr lang="zh-CN" altLang="en-US" sz="2000">
                <a:solidFill>
                  <a:srgbClr val="FF0000"/>
                </a:solidFill>
              </a:rPr>
              <a:t>社交媒体照片</a:t>
            </a:r>
            <a:r>
              <a:rPr lang="zh-CN" altLang="en-US" sz="2000"/>
              <a:t>、</a:t>
            </a:r>
            <a:r>
              <a:rPr lang="zh-CN" altLang="en-US" sz="2000">
                <a:solidFill>
                  <a:srgbClr val="FF0000"/>
                </a:solidFill>
              </a:rPr>
              <a:t>蛋白质分子结构</a:t>
            </a:r>
            <a:r>
              <a:rPr lang="zh-CN" altLang="en-US" sz="2000"/>
              <a:t>等非结构化数据已经变得越来越普遍。</a:t>
            </a:r>
            <a:endParaRPr lang="zh-CN" altLang="en-US" sz="2000"/>
          </a:p>
          <a:p>
            <a:r>
              <a:rPr lang="zh-CN" altLang="en-US" sz="2000"/>
              <a:t>如果想要使用计算机来处理这些数据，需要使用 </a:t>
            </a:r>
            <a:r>
              <a:rPr lang="zh-CN" altLang="en-US" sz="2000">
                <a:solidFill>
                  <a:srgbClr val="FF0000"/>
                </a:solidFill>
              </a:rPr>
              <a:t>embedding</a:t>
            </a:r>
            <a:r>
              <a:rPr lang="zh-CN" altLang="en-US" sz="2000"/>
              <a:t> 技术将这些数据转化为向量。</a:t>
            </a:r>
            <a:endParaRPr lang="zh-CN" altLang="en-US" sz="2000"/>
          </a:p>
        </p:txBody>
      </p:sp>
      <p:sp>
        <p:nvSpPr>
          <p:cNvPr id="6" name="文本框 5"/>
          <p:cNvSpPr txBox="1"/>
          <p:nvPr/>
        </p:nvSpPr>
        <p:spPr>
          <a:xfrm>
            <a:off x="2616200" y="2557780"/>
            <a:ext cx="6096000" cy="3599815"/>
          </a:xfrm>
          <a:prstGeom prst="rect">
            <a:avLst/>
          </a:prstGeom>
          <a:noFill/>
        </p:spPr>
        <p:txBody>
          <a:bodyPr wrap="square" rtlCol="0" anchor="t">
            <a:spAutoFit/>
          </a:bodyPr>
          <a:p>
            <a:endParaRPr lang="zh-CN" altLang="en-US"/>
          </a:p>
          <a:p>
            <a:r>
              <a:rPr lang="zh-CN" altLang="en-US" sz="2400"/>
              <a:t>优势所在</a:t>
            </a:r>
            <a:endParaRPr lang="zh-CN" altLang="en-US" sz="2400"/>
          </a:p>
          <a:p>
            <a:endParaRPr lang="zh-CN" altLang="en-US" sz="2400"/>
          </a:p>
          <a:p>
            <a:r>
              <a:rPr lang="zh-CN" altLang="en-US"/>
              <a:t>高性能：性能高超，可对海量数据集进行向量相似度检索。</a:t>
            </a:r>
            <a:endParaRPr lang="zh-CN" altLang="en-US"/>
          </a:p>
          <a:p>
            <a:endParaRPr lang="zh-CN" altLang="en-US"/>
          </a:p>
          <a:p>
            <a:r>
              <a:rPr lang="zh-CN" altLang="en-US"/>
              <a:t>高可用、高可靠：Milvus 支持在云上扩展，其容灾能力能够保证服务高可用。</a:t>
            </a:r>
            <a:endParaRPr lang="zh-CN" altLang="en-US"/>
          </a:p>
          <a:p>
            <a:endParaRPr lang="zh-CN" altLang="en-US"/>
          </a:p>
          <a:p>
            <a:r>
              <a:rPr lang="zh-CN" altLang="en-US"/>
              <a:t>混合查询：Milvus 支持在向量相似度检索过程中进行标量字段过滤，实现混合查询。</a:t>
            </a:r>
            <a:endParaRPr lang="zh-CN" altLang="en-US"/>
          </a:p>
          <a:p>
            <a:endParaRPr lang="zh-CN" altLang="en-US"/>
          </a:p>
          <a:p>
            <a:r>
              <a:rPr lang="zh-CN" altLang="en-US"/>
              <a:t>开发者友好：支持多语言、多工具的 Milvus 生态系统。</a:t>
            </a:r>
            <a:endParaRPr lang="zh-CN" altLang="en-US"/>
          </a:p>
        </p:txBody>
      </p:sp>
    </p:spTree>
    <p:custDataLst>
      <p:tags r:id="rId2"/>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370965" y="1226820"/>
            <a:ext cx="8803640" cy="5631180"/>
          </a:xfrm>
          <a:prstGeom prst="rect">
            <a:avLst/>
          </a:prstGeom>
          <a:noFill/>
        </p:spPr>
        <p:txBody>
          <a:bodyPr wrap="square" rtlCol="0" anchor="t">
            <a:spAutoFit/>
          </a:bodyPr>
          <a:p>
            <a:r>
              <a:rPr lang="zh-CN" altLang="en-US"/>
              <a:t>目前的大模型（无论是NLP领域的</a:t>
            </a:r>
            <a:r>
              <a:rPr lang="zh-CN" altLang="en-US">
                <a:solidFill>
                  <a:srgbClr val="FF0000"/>
                </a:solidFill>
              </a:rPr>
              <a:t>GPT</a:t>
            </a:r>
            <a:r>
              <a:rPr lang="zh-CN" altLang="en-US"/>
              <a:t>系列还是CV领域的</a:t>
            </a:r>
            <a:r>
              <a:rPr lang="zh-CN" altLang="en-US">
                <a:solidFill>
                  <a:srgbClr val="FF0000"/>
                </a:solidFill>
              </a:rPr>
              <a:t>ResNET</a:t>
            </a:r>
            <a:r>
              <a:rPr lang="zh-CN" altLang="en-US"/>
              <a:t>系列）都是预先训练Pretrain的大模型，有着非常明晰的训练截止日Cut-off Date，这导致这些模型对于训练截止日之后发生的事情一无所知。而随着向量数据库的引入，其内部存储的最新的信息向量能够极大地拓展大模型的应用边界，向量数据库可以使得大模型保持准实时性，提高大模型的适用性，并使得大模型能够动态调整。因此向量数据库使得大模型具有了长期记忆。</a:t>
            </a:r>
            <a:endParaRPr lang="zh-CN" altLang="en-US"/>
          </a:p>
          <a:p>
            <a:endParaRPr lang="zh-CN" altLang="en-US"/>
          </a:p>
          <a:p>
            <a:r>
              <a:rPr lang="zh-CN" altLang="en-US"/>
              <a:t>假设一个预训练的新闻摘要模型在2021年底完成了训练，到了2023年，许多新闻事件和趋势已经发生了变化。为了使大模型能够处理这些新信息，可以使用向量数据库来</a:t>
            </a:r>
            <a:r>
              <a:rPr lang="zh-CN" altLang="en-US">
                <a:solidFill>
                  <a:srgbClr val="FF0000"/>
                </a:solidFill>
              </a:rPr>
              <a:t>存储和查询</a:t>
            </a:r>
            <a:r>
              <a:rPr lang="zh-CN" altLang="en-US"/>
              <a:t>2023年的新闻文章向量。</a:t>
            </a:r>
            <a:endParaRPr lang="zh-CN" altLang="en-US"/>
          </a:p>
          <a:p>
            <a:endParaRPr lang="zh-CN" altLang="en-US"/>
          </a:p>
          <a:p>
            <a:r>
              <a:rPr lang="zh-CN" altLang="en-US"/>
              <a:t>在推荐系统中，预训练的大模型可能无法识别新用户和新产品的特征，通过向量数据库，可以</a:t>
            </a:r>
            <a:r>
              <a:rPr lang="zh-CN" altLang="en-US">
                <a:solidFill>
                  <a:srgbClr val="FF0000"/>
                </a:solidFill>
              </a:rPr>
              <a:t>实时更新</a:t>
            </a:r>
            <a:r>
              <a:rPr lang="zh-CN" altLang="en-US"/>
              <a:t>用户和产品的特征向量，从而使大模型能够根据最新的信息为用户提供更精准的推荐。</a:t>
            </a:r>
            <a:endParaRPr lang="zh-CN" altLang="en-US"/>
          </a:p>
          <a:p>
            <a:endParaRPr lang="zh-CN" altLang="en-US"/>
          </a:p>
          <a:p>
            <a:r>
              <a:rPr lang="zh-CN" altLang="en-US"/>
              <a:t>此外，向量数据库还可以支持</a:t>
            </a:r>
            <a:r>
              <a:rPr lang="zh-CN" altLang="en-US">
                <a:solidFill>
                  <a:srgbClr val="FF0000"/>
                </a:solidFill>
              </a:rPr>
              <a:t>实时监测和分析</a:t>
            </a:r>
            <a:r>
              <a:rPr lang="zh-CN" altLang="en-US"/>
              <a:t>。例如，在金融领域，预训练的股票预测模型可能无法获取训练截止日期之后的股票价格信息。通过将最新的股票价格向量存储在向量数据库中，大模型可以实时分析和预测未来股票价格走势。还有就是在客服领域，向量数据库将使得大模型可以追溯到对话的开始。</a:t>
            </a:r>
            <a:endParaRPr lang="zh-CN" altLang="en-US"/>
          </a:p>
          <a:p>
            <a:endParaRPr lang="zh-CN" altLang="en-US"/>
          </a:p>
        </p:txBody>
      </p:sp>
      <p:sp>
        <p:nvSpPr>
          <p:cNvPr id="3" name="标题 1"/>
          <p:cNvSpPr>
            <a:spLocks noGrp="1"/>
          </p:cNvSpPr>
          <p:nvPr>
            <p:custDataLst>
              <p:tags r:id="rId1"/>
            </p:custDataLst>
          </p:nvPr>
        </p:nvSpPr>
        <p:spPr>
          <a:xfrm>
            <a:off x="796882" y="570234"/>
            <a:ext cx="10852237" cy="441964"/>
          </a:xfrm>
          <a:prstGeom prst="rect">
            <a:avLst/>
          </a:prstGeom>
        </p:spPr>
        <p:txBody>
          <a:bodyPr vert="horz" wrap="square" lIns="90170" tIns="46990" rIns="90170" bIns="46990" rtlCol="0" anchor="ctr" anchorCtr="0">
            <a:noAutofit/>
          </a:bodyPr>
          <a:lstStyle>
            <a:lvl1pPr marL="0" marR="0" algn="l" defTabSz="914400" rtl="0" eaLnBrk="1" fontAlgn="auto" latinLnBrk="0" hangingPunct="1">
              <a:lnSpc>
                <a:spcPct val="100000"/>
              </a:lnSpc>
              <a:spcBef>
                <a:spcPct val="0"/>
              </a:spcBef>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r>
              <a:rPr lang="en-US" altLang="zh-CN">
                <a:sym typeface="+mn-ea"/>
              </a:rPr>
              <a:t>2</a:t>
            </a:r>
            <a:r>
              <a:rPr>
                <a:sym typeface="+mn-ea"/>
              </a:rPr>
              <a:t>、为什么需要 Milvus</a:t>
            </a:r>
            <a:endParaRPr>
              <a:sym typeface="+mn-ea"/>
            </a:endParaRPr>
          </a:p>
        </p:txBody>
      </p:sp>
    </p:spTree>
    <p:custDataLst>
      <p:tags r:id="rId2"/>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1"/>
          <p:cNvSpPr>
            <a:spLocks noGrp="1"/>
          </p:cNvSpPr>
          <p:nvPr>
            <p:custDataLst>
              <p:tags r:id="rId1"/>
            </p:custDataLst>
          </p:nvPr>
        </p:nvSpPr>
        <p:spPr>
          <a:xfrm>
            <a:off x="796882" y="570234"/>
            <a:ext cx="10852237" cy="441964"/>
          </a:xfrm>
          <a:prstGeom prst="rect">
            <a:avLst/>
          </a:prstGeom>
        </p:spPr>
        <p:txBody>
          <a:bodyPr vert="horz" wrap="square" lIns="90170" tIns="46990" rIns="90170" bIns="46990" rtlCol="0" anchor="ctr" anchorCtr="0">
            <a:noAutofit/>
          </a:bodyPr>
          <a:lstStyle>
            <a:lvl1pPr marL="0" marR="0" algn="l" defTabSz="914400" rtl="0" eaLnBrk="1" fontAlgn="auto" latinLnBrk="0" hangingPunct="1">
              <a:lnSpc>
                <a:spcPct val="100000"/>
              </a:lnSpc>
              <a:spcBef>
                <a:spcPct val="0"/>
              </a:spcBef>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r>
              <a:rPr>
                <a:sym typeface="+mn-ea"/>
              </a:rPr>
              <a:t>Milvus数据库（</a:t>
            </a:r>
            <a:r>
              <a:rPr>
                <a:sym typeface="+mn-ea"/>
              </a:rPr>
              <a:t>应用）对</a:t>
            </a:r>
            <a:r>
              <a:rPr lang="en-US" altLang="zh-CN">
                <a:sym typeface="+mn-ea"/>
              </a:rPr>
              <a:t>LLM</a:t>
            </a:r>
            <a:r>
              <a:rPr>
                <a:sym typeface="+mn-ea"/>
              </a:rPr>
              <a:t>的</a:t>
            </a:r>
            <a:r>
              <a:rPr>
                <a:sym typeface="+mn-ea"/>
              </a:rPr>
              <a:t>贡献</a:t>
            </a:r>
            <a:endParaRPr>
              <a:sym typeface="+mn-ea"/>
            </a:endParaRPr>
          </a:p>
        </p:txBody>
      </p:sp>
      <p:sp>
        <p:nvSpPr>
          <p:cNvPr id="2" name="文本框 1"/>
          <p:cNvSpPr txBox="1"/>
          <p:nvPr/>
        </p:nvSpPr>
        <p:spPr>
          <a:xfrm>
            <a:off x="1092200" y="1276985"/>
            <a:ext cx="9398000" cy="4799965"/>
          </a:xfrm>
          <a:prstGeom prst="rect">
            <a:avLst/>
          </a:prstGeom>
          <a:noFill/>
        </p:spPr>
        <p:txBody>
          <a:bodyPr wrap="square" rtlCol="0" anchor="t">
            <a:spAutoFit/>
          </a:bodyPr>
          <a:p>
            <a:endParaRPr lang="zh-CN" altLang="en-US"/>
          </a:p>
          <a:p>
            <a:r>
              <a:rPr lang="zh-CN" altLang="en-US"/>
              <a:t>图片检索系统：以图搜图，从海量数据库中即时返回与上传图片最相似的图片。</a:t>
            </a:r>
            <a:endParaRPr lang="zh-CN" altLang="en-US"/>
          </a:p>
          <a:p>
            <a:endParaRPr lang="zh-CN" altLang="en-US"/>
          </a:p>
          <a:p>
            <a:r>
              <a:rPr lang="zh-CN" altLang="en-US"/>
              <a:t>视频检索系统：将视频关键帧转化为向量并插入 Milvus，便可检索相似视频，或进行实时视频推荐。</a:t>
            </a:r>
            <a:endParaRPr lang="zh-CN" altLang="en-US"/>
          </a:p>
          <a:p>
            <a:endParaRPr lang="zh-CN" altLang="en-US"/>
          </a:p>
          <a:p>
            <a:r>
              <a:rPr lang="zh-CN" altLang="en-US"/>
              <a:t>音频检索系统：快速检索海量演讲、音乐、音效等音频数据，并返回相似音频。</a:t>
            </a:r>
            <a:endParaRPr lang="zh-CN" altLang="en-US"/>
          </a:p>
          <a:p>
            <a:endParaRPr lang="zh-CN" altLang="en-US"/>
          </a:p>
          <a:p>
            <a:r>
              <a:rPr lang="zh-CN" altLang="en-US"/>
              <a:t>分子式检索系统：超高速检索相似化学分子结构、超结构、子结构。</a:t>
            </a:r>
            <a:endParaRPr lang="zh-CN" altLang="en-US"/>
          </a:p>
          <a:p>
            <a:endParaRPr lang="zh-CN" altLang="en-US"/>
          </a:p>
          <a:p>
            <a:r>
              <a:rPr lang="zh-CN" altLang="en-US">
                <a:highlight>
                  <a:srgbClr val="00FF00"/>
                </a:highlight>
              </a:rPr>
              <a:t>推荐系统</a:t>
            </a:r>
            <a:r>
              <a:rPr lang="zh-CN" altLang="en-US"/>
              <a:t>：根据用户行为及需求推荐相关信息或商品。</a:t>
            </a:r>
            <a:endParaRPr lang="zh-CN" altLang="en-US"/>
          </a:p>
          <a:p>
            <a:endParaRPr lang="zh-CN" altLang="en-US"/>
          </a:p>
          <a:p>
            <a:r>
              <a:rPr lang="zh-CN" altLang="en-US">
                <a:solidFill>
                  <a:srgbClr val="FF0000"/>
                </a:solidFill>
              </a:rPr>
              <a:t>智能问答机器人</a:t>
            </a:r>
            <a:r>
              <a:rPr lang="zh-CN" altLang="en-US"/>
              <a:t>：交互式智能问答机器人可自动为用户答疑解惑。</a:t>
            </a:r>
            <a:endParaRPr lang="zh-CN" altLang="en-US"/>
          </a:p>
          <a:p>
            <a:endParaRPr lang="zh-CN" altLang="en-US"/>
          </a:p>
          <a:p>
            <a:r>
              <a:rPr lang="zh-CN" altLang="en-US"/>
              <a:t>DNA 序列分类系统：通过对比相似 DNA 序列，仅需几毫秒便可精确对基因进行分类。</a:t>
            </a:r>
            <a:endParaRPr lang="zh-CN" altLang="en-US"/>
          </a:p>
          <a:p>
            <a:endParaRPr lang="zh-CN" altLang="en-US"/>
          </a:p>
          <a:p>
            <a:r>
              <a:rPr lang="zh-CN" altLang="en-US">
                <a:solidFill>
                  <a:schemeClr val="accent1"/>
                </a:solidFill>
              </a:rPr>
              <a:t>文本搜索引擎</a:t>
            </a:r>
            <a:r>
              <a:rPr lang="zh-CN" altLang="en-US"/>
              <a:t>：帮助用户从文本数据库中通过关键词搜索所需信息。</a:t>
            </a:r>
            <a:endParaRPr lang="zh-CN" altLang="en-US"/>
          </a:p>
        </p:txBody>
      </p:sp>
    </p:spTree>
    <p:custDataLst>
      <p:tags r:id="rId2"/>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1"/>
          <p:cNvSpPr>
            <a:spLocks noGrp="1"/>
          </p:cNvSpPr>
          <p:nvPr>
            <p:custDataLst>
              <p:tags r:id="rId1"/>
            </p:custDataLst>
          </p:nvPr>
        </p:nvSpPr>
        <p:spPr>
          <a:xfrm>
            <a:off x="796882" y="570234"/>
            <a:ext cx="10852237" cy="441964"/>
          </a:xfrm>
          <a:prstGeom prst="rect">
            <a:avLst/>
          </a:prstGeom>
        </p:spPr>
        <p:txBody>
          <a:bodyPr vert="horz" wrap="square" lIns="90170" tIns="46990" rIns="90170" bIns="46990" rtlCol="0" anchor="ctr" anchorCtr="0">
            <a:noAutofit/>
          </a:bodyPr>
          <a:lstStyle>
            <a:lvl1pPr marL="0" marR="0" algn="l" defTabSz="914400" rtl="0" eaLnBrk="1" fontAlgn="auto" latinLnBrk="0" hangingPunct="1">
              <a:lnSpc>
                <a:spcPct val="100000"/>
              </a:lnSpc>
              <a:spcBef>
                <a:spcPct val="0"/>
              </a:spcBef>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r>
              <a:rPr>
                <a:sym typeface="+mn-ea"/>
              </a:rPr>
              <a:t>Milvus数据库（</a:t>
            </a:r>
            <a:r>
              <a:rPr>
                <a:sym typeface="+mn-ea"/>
              </a:rPr>
              <a:t>应用）对</a:t>
            </a:r>
            <a:r>
              <a:rPr lang="en-US" altLang="zh-CN">
                <a:sym typeface="+mn-ea"/>
              </a:rPr>
              <a:t>LLM</a:t>
            </a:r>
            <a:r>
              <a:rPr>
                <a:sym typeface="+mn-ea"/>
              </a:rPr>
              <a:t>的</a:t>
            </a:r>
            <a:r>
              <a:rPr>
                <a:sym typeface="+mn-ea"/>
              </a:rPr>
              <a:t>贡献</a:t>
            </a:r>
            <a:endParaRPr>
              <a:sym typeface="+mn-ea"/>
            </a:endParaRPr>
          </a:p>
        </p:txBody>
      </p:sp>
      <p:pic>
        <p:nvPicPr>
          <p:cNvPr id="6" name="图片 5"/>
          <p:cNvPicPr>
            <a:picLocks noChangeAspect="1"/>
          </p:cNvPicPr>
          <p:nvPr>
            <p:custDataLst>
              <p:tags r:id="rId2"/>
            </p:custDataLst>
          </p:nvPr>
        </p:nvPicPr>
        <p:blipFill>
          <a:blip r:embed="rId3"/>
          <a:stretch>
            <a:fillRect/>
          </a:stretch>
        </p:blipFill>
        <p:spPr>
          <a:xfrm>
            <a:off x="517525" y="1463675"/>
            <a:ext cx="5963285" cy="2381250"/>
          </a:xfrm>
          <a:prstGeom prst="rect">
            <a:avLst/>
          </a:prstGeom>
        </p:spPr>
      </p:pic>
      <p:sp>
        <p:nvSpPr>
          <p:cNvPr id="8" name="文本框 7"/>
          <p:cNvSpPr txBox="1"/>
          <p:nvPr/>
        </p:nvSpPr>
        <p:spPr>
          <a:xfrm>
            <a:off x="517525" y="3975100"/>
            <a:ext cx="6096000" cy="645160"/>
          </a:xfrm>
          <a:prstGeom prst="rect">
            <a:avLst/>
          </a:prstGeom>
          <a:noFill/>
        </p:spPr>
        <p:txBody>
          <a:bodyPr wrap="square" rtlCol="0" anchor="t">
            <a:spAutoFit/>
          </a:bodyPr>
          <a:p>
            <a:r>
              <a:rPr lang="zh-CN" altLang="en-US"/>
              <a:t>执行下面的代码，把可以随机拆出1000条拼接好的数据给我们测试使用</a:t>
            </a:r>
            <a:endParaRPr lang="zh-CN" altLang="en-US"/>
          </a:p>
        </p:txBody>
      </p:sp>
      <p:sp>
        <p:nvSpPr>
          <p:cNvPr id="9" name="文本框 8"/>
          <p:cNvSpPr txBox="1"/>
          <p:nvPr/>
        </p:nvSpPr>
        <p:spPr>
          <a:xfrm>
            <a:off x="934720" y="1095375"/>
            <a:ext cx="2336800" cy="645160"/>
          </a:xfrm>
          <a:prstGeom prst="rect">
            <a:avLst/>
          </a:prstGeom>
          <a:noFill/>
        </p:spPr>
        <p:txBody>
          <a:bodyPr wrap="square" rtlCol="0">
            <a:spAutoFit/>
          </a:bodyPr>
          <a:p>
            <a:r>
              <a:rPr lang="en-US" altLang="zh-CN"/>
              <a:t>Qlora</a:t>
            </a:r>
            <a:r>
              <a:rPr lang="zh-CN" altLang="en-US"/>
              <a:t>实战</a:t>
            </a:r>
            <a:endParaRPr lang="zh-CN" altLang="en-US"/>
          </a:p>
          <a:p>
            <a:endParaRPr lang="zh-CN" altLang="en-US"/>
          </a:p>
        </p:txBody>
      </p:sp>
      <p:pic>
        <p:nvPicPr>
          <p:cNvPr id="12" name="图片 11"/>
          <p:cNvPicPr>
            <a:picLocks noChangeAspect="1"/>
          </p:cNvPicPr>
          <p:nvPr>
            <p:custDataLst>
              <p:tags r:id="rId4"/>
            </p:custDataLst>
          </p:nvPr>
        </p:nvPicPr>
        <p:blipFill>
          <a:blip r:embed="rId5"/>
          <a:stretch>
            <a:fillRect/>
          </a:stretch>
        </p:blipFill>
        <p:spPr>
          <a:xfrm>
            <a:off x="418465" y="4750435"/>
            <a:ext cx="6195060" cy="1793875"/>
          </a:xfrm>
          <a:prstGeom prst="rect">
            <a:avLst/>
          </a:prstGeom>
        </p:spPr>
      </p:pic>
      <p:pic>
        <p:nvPicPr>
          <p:cNvPr id="14" name="图片 13"/>
          <p:cNvPicPr>
            <a:picLocks noChangeAspect="1"/>
          </p:cNvPicPr>
          <p:nvPr>
            <p:custDataLst>
              <p:tags r:id="rId6"/>
            </p:custDataLst>
          </p:nvPr>
        </p:nvPicPr>
        <p:blipFill>
          <a:blip r:embed="rId7"/>
          <a:stretch>
            <a:fillRect/>
          </a:stretch>
        </p:blipFill>
        <p:spPr>
          <a:xfrm>
            <a:off x="7115175" y="2002790"/>
            <a:ext cx="5076825" cy="3686175"/>
          </a:xfrm>
          <a:prstGeom prst="rect">
            <a:avLst/>
          </a:prstGeom>
        </p:spPr>
      </p:pic>
      <p:sp>
        <p:nvSpPr>
          <p:cNvPr id="15" name="右箭头 14"/>
          <p:cNvSpPr/>
          <p:nvPr/>
        </p:nvSpPr>
        <p:spPr>
          <a:xfrm>
            <a:off x="6616700" y="3727450"/>
            <a:ext cx="419100" cy="34226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 name="文本框 1"/>
          <p:cNvSpPr txBox="1"/>
          <p:nvPr/>
        </p:nvSpPr>
        <p:spPr>
          <a:xfrm>
            <a:off x="4327525" y="2514600"/>
            <a:ext cx="6096000" cy="368300"/>
          </a:xfrm>
          <a:prstGeom prst="rect">
            <a:avLst/>
          </a:prstGeom>
          <a:noFill/>
        </p:spPr>
        <p:txBody>
          <a:bodyPr wrap="square" rtlCol="0" anchor="t">
            <a:spAutoFit/>
          </a:bodyPr>
          <a:p>
            <a:r>
              <a:rPr lang="en-US" altLang="zh-CN">
                <a:sym typeface="+mn-ea"/>
              </a:rPr>
              <a:t>50</a:t>
            </a:r>
            <a:r>
              <a:rPr lang="zh-CN" altLang="en-US">
                <a:sym typeface="+mn-ea"/>
              </a:rPr>
              <a:t>万条数据</a:t>
            </a:r>
            <a:endParaRPr lang="zh-CN" altLang="en-US">
              <a:sym typeface="+mn-ea"/>
            </a:endParaRPr>
          </a:p>
        </p:txBody>
      </p:sp>
      <p:sp>
        <p:nvSpPr>
          <p:cNvPr id="3" name="文本框 2"/>
          <p:cNvSpPr txBox="1"/>
          <p:nvPr/>
        </p:nvSpPr>
        <p:spPr>
          <a:xfrm>
            <a:off x="7917180" y="554990"/>
            <a:ext cx="1870710" cy="368300"/>
          </a:xfrm>
          <a:prstGeom prst="rect">
            <a:avLst/>
          </a:prstGeom>
          <a:noFill/>
        </p:spPr>
        <p:txBody>
          <a:bodyPr wrap="square" rtlCol="0">
            <a:spAutoFit/>
          </a:bodyPr>
          <a:p>
            <a:r>
              <a:rPr lang="en-US" altLang="zh-CN">
                <a:hlinkClick r:id="rId8" action="ppaction://hlinkfile"/>
              </a:rPr>
              <a:t>b</a:t>
            </a:r>
            <a:r>
              <a:rPr lang="zh-CN" altLang="en-US">
                <a:hlinkClick r:id="rId8" action="ppaction://hlinkfile"/>
              </a:rPr>
              <a:t>站视频</a:t>
            </a:r>
            <a:endParaRPr lang="zh-CN" altLang="en-US"/>
          </a:p>
        </p:txBody>
      </p:sp>
    </p:spTree>
    <p:custDataLst>
      <p:tags r:id="rId9"/>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1"/>
          <p:cNvSpPr>
            <a:spLocks noGrp="1"/>
          </p:cNvSpPr>
          <p:nvPr>
            <p:custDataLst>
              <p:tags r:id="rId1"/>
            </p:custDataLst>
          </p:nvPr>
        </p:nvSpPr>
        <p:spPr>
          <a:xfrm>
            <a:off x="796925" y="570230"/>
            <a:ext cx="5035550" cy="441960"/>
          </a:xfrm>
          <a:prstGeom prst="rect">
            <a:avLst/>
          </a:prstGeom>
        </p:spPr>
        <p:txBody>
          <a:bodyPr vert="horz" wrap="square" lIns="90170" tIns="46990" rIns="90170" bIns="46990" rtlCol="0" anchor="ctr" anchorCtr="0">
            <a:noAutofit/>
          </a:bodyPr>
          <a:lstStyle>
            <a:lvl1pPr marL="0" marR="0" algn="l" defTabSz="914400" rtl="0" eaLnBrk="1" fontAlgn="auto" latinLnBrk="0" hangingPunct="1">
              <a:lnSpc>
                <a:spcPct val="100000"/>
              </a:lnSpc>
              <a:spcBef>
                <a:spcPct val="0"/>
              </a:spcBef>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r>
              <a:rPr>
                <a:sym typeface="+mn-ea"/>
              </a:rPr>
              <a:t>扩展</a:t>
            </a:r>
            <a:r>
              <a:rPr lang="en-US" altLang="zh-CN">
                <a:sym typeface="+mn-ea"/>
              </a:rPr>
              <a:t>——Stable diffu</a:t>
            </a:r>
            <a:r>
              <a:rPr lang="en-US" altLang="zh-CN">
                <a:sym typeface="+mn-ea"/>
              </a:rPr>
              <a:t>sion</a:t>
            </a:r>
            <a:endParaRPr lang="en-US" altLang="zh-CN">
              <a:sym typeface="+mn-ea"/>
            </a:endParaRPr>
          </a:p>
        </p:txBody>
      </p:sp>
      <p:pic>
        <p:nvPicPr>
          <p:cNvPr id="100" name="图片 99"/>
          <p:cNvPicPr/>
          <p:nvPr/>
        </p:nvPicPr>
        <p:blipFill>
          <a:blip r:embed="rId2"/>
          <a:stretch>
            <a:fillRect/>
          </a:stretch>
        </p:blipFill>
        <p:spPr>
          <a:xfrm>
            <a:off x="1788160" y="1012190"/>
            <a:ext cx="4044315" cy="5777230"/>
          </a:xfrm>
          <a:prstGeom prst="rect">
            <a:avLst/>
          </a:prstGeom>
          <a:noFill/>
          <a:ln w="9525">
            <a:noFill/>
          </a:ln>
        </p:spPr>
      </p:pic>
      <p:sp>
        <p:nvSpPr>
          <p:cNvPr id="2" name="文本框 1"/>
          <p:cNvSpPr txBox="1"/>
          <p:nvPr/>
        </p:nvSpPr>
        <p:spPr>
          <a:xfrm>
            <a:off x="85090" y="1645920"/>
            <a:ext cx="1802130" cy="645160"/>
          </a:xfrm>
          <a:prstGeom prst="rect">
            <a:avLst/>
          </a:prstGeom>
          <a:noFill/>
        </p:spPr>
        <p:txBody>
          <a:bodyPr wrap="square" rtlCol="0" anchor="t">
            <a:spAutoFit/>
          </a:bodyPr>
          <a:p>
            <a:r>
              <a:rPr lang="zh-CN" altLang="en-US"/>
              <a:t> Diffusion 模型</a:t>
            </a:r>
            <a:r>
              <a:rPr lang="zh-CN" altLang="en-US" b="1"/>
              <a:t>U-Net</a:t>
            </a:r>
            <a:r>
              <a:rPr lang="zh-CN" altLang="en-US"/>
              <a:t>训练过程</a:t>
            </a:r>
            <a:endParaRPr lang="zh-CN" altLang="en-US"/>
          </a:p>
        </p:txBody>
      </p:sp>
      <mc:AlternateContent xmlns:mc="http://schemas.openxmlformats.org/markup-compatibility/2006">
        <mc:Choice xmlns:a14="http://schemas.microsoft.com/office/drawing/2010/main" Requires="a14">
          <p:sp>
            <p:nvSpPr>
              <p:cNvPr id="5" name="文本框 4"/>
              <p:cNvSpPr txBox="1"/>
              <p:nvPr/>
            </p:nvSpPr>
            <p:spPr>
              <a:xfrm>
                <a:off x="6096000" y="570230"/>
                <a:ext cx="6096000" cy="1508760"/>
              </a:xfrm>
              <a:prstGeom prst="rect">
                <a:avLst/>
              </a:prstGeom>
              <a:noFill/>
            </p:spPr>
            <p:txBody>
              <a:bodyPr wrap="square" rtlCol="0" anchor="t">
                <a:spAutoFit/>
              </a:bodyPr>
              <a:p>
                <a:r>
                  <a:rPr lang="zh-CN" altLang="en-US"/>
                  <a:t>Stable Diffusion </a:t>
                </a:r>
                <a:r>
                  <a:rPr lang="en-US" altLang="zh-CN"/>
                  <a:t>(潜在扩散模型)</a:t>
                </a:r>
                <a:r>
                  <a:rPr lang="zh-CN" altLang="en-US"/>
                  <a:t>的训练目标（损失函数）与纯扩散模型中的目标非常相似。 唯一的变化是：</a:t>
                </a:r>
                <a:endParaRPr lang="zh-CN" altLang="en-US"/>
              </a:p>
              <a:p>
                <a:endParaRPr lang="zh-CN" altLang="en-US"/>
              </a:p>
              <a:p>
                <a:r>
                  <a:rPr lang="zh-CN" altLang="en-US"/>
                  <a:t>输入潜在数据 </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𝑧</m:t>
                        </m:r>
                      </m:e>
                      <m:sub>
                        <m:r>
                          <a:rPr lang="en-US" altLang="zh-CN" i="1">
                            <a:latin typeface="Cambria Math" panose="02040503050406030204" charset="0"/>
                            <a:cs typeface="Cambria Math" panose="02040503050406030204" charset="0"/>
                          </a:rPr>
                          <m:t>𝑡</m:t>
                        </m:r>
                      </m:sub>
                    </m:sSub>
                  </m:oMath>
                </a14:m>
                <a:r>
                  <a:rPr lang="zh-CN" altLang="en-US"/>
                  <a:t> 而不是图像</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𝑥</m:t>
                        </m:r>
                      </m:e>
                      <m:sub>
                        <m:r>
                          <a:rPr lang="en-US" altLang="zh-CN" i="1">
                            <a:latin typeface="Cambria Math" panose="02040503050406030204" charset="0"/>
                            <a:cs typeface="Cambria Math" panose="02040503050406030204" charset="0"/>
                          </a:rPr>
                          <m:t>𝑦</m:t>
                        </m:r>
                      </m:sub>
                    </m:sSub>
                  </m:oMath>
                </a14:m>
                <a:endParaRPr lang="en-US" altLang="zh-CN" i="1">
                  <a:latin typeface="Cambria Math" panose="02040503050406030204" charset="0"/>
                  <a:cs typeface="Cambria Math" panose="02040503050406030204" charset="0"/>
                </a:endParaRPr>
              </a:p>
              <a:p>
                <a:r>
                  <a:rPr lang="zh-CN" altLang="en-US"/>
                  <a:t>向 U-Net 添加了条件输入 τ θ ( y )</a:t>
                </a:r>
                <a:endParaRPr lang="zh-CN" altLang="en-US"/>
              </a:p>
            </p:txBody>
          </p:sp>
        </mc:Choice>
        <mc:Fallback>
          <p:sp>
            <p:nvSpPr>
              <p:cNvPr id="5" name="文本框 4"/>
              <p:cNvSpPr txBox="1">
                <a:spLocks noRot="1" noChangeAspect="1" noMove="1" noResize="1" noEditPoints="1" noAdjustHandles="1" noChangeArrowheads="1" noChangeShapeType="1" noTextEdit="1"/>
              </p:cNvSpPr>
              <p:nvPr/>
            </p:nvSpPr>
            <p:spPr>
              <a:xfrm>
                <a:off x="6096000" y="570230"/>
                <a:ext cx="6096000" cy="1508760"/>
              </a:xfrm>
              <a:prstGeom prst="rect">
                <a:avLst/>
              </a:prstGeom>
              <a:blipFill rotWithShape="1">
                <a:blip r:embed="rId3"/>
                <a:stretch>
                  <a:fillRect/>
                </a:stretch>
              </a:blipFill>
            </p:spPr>
            <p:txBody>
              <a:bodyPr/>
              <a:lstStyle/>
              <a:p>
                <a:r>
                  <a:rPr lang="zh-CN" altLang="en-US">
                    <a:noFill/>
                  </a:rPr>
                  <a:t> </a:t>
                </a:r>
              </a:p>
            </p:txBody>
          </p:sp>
        </mc:Fallback>
      </mc:AlternateContent>
      <p:pic>
        <p:nvPicPr>
          <p:cNvPr id="102" name="图片 101"/>
          <p:cNvPicPr/>
          <p:nvPr/>
        </p:nvPicPr>
        <p:blipFill>
          <a:blip r:embed="rId4"/>
          <a:stretch>
            <a:fillRect/>
          </a:stretch>
        </p:blipFill>
        <p:spPr>
          <a:xfrm>
            <a:off x="6289675" y="2291080"/>
            <a:ext cx="5708015" cy="4164965"/>
          </a:xfrm>
          <a:prstGeom prst="rect">
            <a:avLst/>
          </a:prstGeom>
          <a:noFill/>
          <a:ln w="9525">
            <a:noFill/>
          </a:ln>
        </p:spPr>
      </p:pic>
    </p:spTree>
    <p:custDataLst>
      <p:tags r:id="rId5"/>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1"/>
          <p:cNvSpPr>
            <a:spLocks noGrp="1"/>
          </p:cNvSpPr>
          <p:nvPr>
            <p:custDataLst>
              <p:tags r:id="rId1"/>
            </p:custDataLst>
          </p:nvPr>
        </p:nvSpPr>
        <p:spPr>
          <a:xfrm>
            <a:off x="796925" y="570230"/>
            <a:ext cx="5035550" cy="441960"/>
          </a:xfrm>
          <a:prstGeom prst="rect">
            <a:avLst/>
          </a:prstGeom>
        </p:spPr>
        <p:txBody>
          <a:bodyPr vert="horz" wrap="square" lIns="90170" tIns="46990" rIns="90170" bIns="46990" rtlCol="0" anchor="ctr" anchorCtr="0">
            <a:noAutofit/>
          </a:bodyPr>
          <a:lstStyle>
            <a:lvl1pPr marL="0" marR="0" algn="l" defTabSz="914400" rtl="0" eaLnBrk="1" fontAlgn="auto" latinLnBrk="0" hangingPunct="1">
              <a:lnSpc>
                <a:spcPct val="100000"/>
              </a:lnSpc>
              <a:spcBef>
                <a:spcPct val="0"/>
              </a:spcBef>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r>
              <a:rPr>
                <a:sym typeface="+mn-ea"/>
              </a:rPr>
              <a:t>扩展</a:t>
            </a:r>
            <a:r>
              <a:rPr lang="en-US" altLang="zh-CN">
                <a:sym typeface="+mn-ea"/>
              </a:rPr>
              <a:t>——Stable diffu</a:t>
            </a:r>
            <a:r>
              <a:rPr lang="en-US" altLang="zh-CN">
                <a:sym typeface="+mn-ea"/>
              </a:rPr>
              <a:t>sion</a:t>
            </a:r>
            <a:endParaRPr lang="en-US" altLang="zh-CN">
              <a:sym typeface="+mn-ea"/>
            </a:endParaRPr>
          </a:p>
        </p:txBody>
      </p:sp>
      <p:pic>
        <p:nvPicPr>
          <p:cNvPr id="3" name="图片 2"/>
          <p:cNvPicPr>
            <a:picLocks noChangeAspect="1"/>
          </p:cNvPicPr>
          <p:nvPr>
            <p:custDataLst>
              <p:tags r:id="rId2"/>
            </p:custDataLst>
          </p:nvPr>
        </p:nvPicPr>
        <p:blipFill>
          <a:blip r:embed="rId3"/>
          <a:stretch>
            <a:fillRect/>
          </a:stretch>
        </p:blipFill>
        <p:spPr>
          <a:xfrm>
            <a:off x="85725" y="1889125"/>
            <a:ext cx="8489950" cy="3762375"/>
          </a:xfrm>
          <a:prstGeom prst="rect">
            <a:avLst/>
          </a:prstGeom>
        </p:spPr>
      </p:pic>
      <p:pic>
        <p:nvPicPr>
          <p:cNvPr id="5" name="图片 4" descr="00000-3034095748"/>
          <p:cNvPicPr>
            <a:picLocks noChangeAspect="1"/>
          </p:cNvPicPr>
          <p:nvPr/>
        </p:nvPicPr>
        <p:blipFill>
          <a:blip r:embed="rId4"/>
          <a:stretch>
            <a:fillRect/>
          </a:stretch>
        </p:blipFill>
        <p:spPr>
          <a:xfrm>
            <a:off x="8021320" y="847725"/>
            <a:ext cx="3602355" cy="4803775"/>
          </a:xfrm>
          <a:prstGeom prst="rect">
            <a:avLst/>
          </a:prstGeom>
        </p:spPr>
      </p:pic>
    </p:spTree>
    <p:custDataLst>
      <p:tags r:id="rId5"/>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副标题 1"/>
          <p:cNvSpPr/>
          <p:nvPr>
            <p:ph type="subTitle" idx="3"/>
          </p:nvPr>
        </p:nvSpPr>
        <p:spPr>
          <a:xfrm>
            <a:off x="1259205" y="4060190"/>
            <a:ext cx="7092315" cy="470535"/>
          </a:xfrm>
        </p:spPr>
        <p:txBody>
          <a:bodyPr>
            <a:noAutofit/>
          </a:bodyPr>
          <a:p>
            <a:r>
              <a:rPr lang="en-US" altLang="zh-CN" sz="1800"/>
              <a:t>Q&amp;A Application Based on Local Knowledge Base &amp; LLM</a:t>
            </a:r>
            <a:endParaRPr lang="en-US" altLang="zh-CN" sz="1800"/>
          </a:p>
        </p:txBody>
      </p:sp>
      <p:sp>
        <p:nvSpPr>
          <p:cNvPr id="3" name="标题 2"/>
          <p:cNvSpPr/>
          <p:nvPr>
            <p:ph type="ctrTitle" idx="2"/>
          </p:nvPr>
        </p:nvSpPr>
        <p:spPr>
          <a:xfrm>
            <a:off x="1219200" y="2360930"/>
            <a:ext cx="7237730" cy="1537335"/>
          </a:xfrm>
        </p:spPr>
        <p:txBody>
          <a:bodyPr>
            <a:normAutofit fontScale="90000"/>
          </a:bodyPr>
          <a:p>
            <a:r>
              <a:rPr>
                <a:solidFill>
                  <a:schemeClr val="tx1">
                    <a:lumMod val="85000"/>
                    <a:lumOff val="15000"/>
                  </a:schemeClr>
                </a:solidFill>
                <a:latin typeface="+mn-ea"/>
                <a:sym typeface="+mn-ea"/>
              </a:rPr>
              <a:t>用LLM构建基于本地知识库的智能问答应用</a:t>
            </a:r>
            <a:endParaRPr lang="en-US" altLang="zh-CN"/>
          </a:p>
        </p:txBody>
      </p:sp>
      <p:sp>
        <p:nvSpPr>
          <p:cNvPr id="4" name="文本框 3"/>
          <p:cNvSpPr txBox="1"/>
          <p:nvPr>
            <p:custDataLst>
              <p:tags r:id="rId1"/>
            </p:custDataLst>
          </p:nvPr>
        </p:nvSpPr>
        <p:spPr>
          <a:xfrm>
            <a:off x="5165090" y="4882515"/>
            <a:ext cx="1739265" cy="368300"/>
          </a:xfrm>
          <a:prstGeom prst="rect">
            <a:avLst/>
          </a:prstGeom>
          <a:noFill/>
        </p:spPr>
        <p:txBody>
          <a:bodyPr wrap="square" rtlCol="0">
            <a:spAutoFit/>
          </a:bodyPr>
          <a:p>
            <a:r>
              <a:rPr lang="zh-CN" altLang="en-US"/>
              <a:t>讲解：</a:t>
            </a:r>
            <a:r>
              <a:rPr lang="zh-CN" altLang="en-US"/>
              <a:t>梅炳寅</a:t>
            </a:r>
            <a:endParaRPr lang="zh-CN" altLang="en-US"/>
          </a:p>
        </p:txBody>
      </p:sp>
    </p:spTree>
    <p:custDataLst>
      <p:tags r:id="rId2"/>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引言</a:t>
            </a:r>
            <a:endParaRPr lang="zh-CN" altLang="en-US"/>
          </a:p>
        </p:txBody>
      </p:sp>
      <p:sp>
        <p:nvSpPr>
          <p:cNvPr id="3" name="内容占位符 2"/>
          <p:cNvSpPr>
            <a:spLocks noGrp="1"/>
          </p:cNvSpPr>
          <p:nvPr>
            <p:ph idx="1"/>
          </p:nvPr>
        </p:nvSpPr>
        <p:spPr/>
        <p:txBody>
          <a:bodyPr/>
          <a:p>
            <a:r>
              <a:rPr lang="zh-CN" altLang="en-US"/>
              <a:t>AI（人工智能）是目前最热门且前景最广阔的技术之一。它能够为各行各业提供智能化的解决方案，提高效率、降低成本并创造价值。在AI领域，有两种不同但相辅相成的技术，分别是决策式AI和生成式AI。</a:t>
            </a:r>
            <a:endParaRPr lang="zh-CN" altLang="en-US"/>
          </a:p>
          <a:p>
            <a:r>
              <a:rPr lang="zh-CN" altLang="en-US" b="1">
                <a:solidFill>
                  <a:srgbClr val="FF0000"/>
                </a:solidFill>
              </a:rPr>
              <a:t>决策式AI</a:t>
            </a:r>
            <a:r>
              <a:rPr lang="zh-CN" altLang="en-US"/>
              <a:t>通过学习数据中的条件概率分布，根据已有数据进行分析、判断和预测，从而自动</a:t>
            </a:r>
            <a:r>
              <a:rPr lang="zh-CN" altLang="en-US" b="1">
                <a:solidFill>
                  <a:srgbClr val="FF0000"/>
                </a:solidFill>
              </a:rPr>
              <a:t>做出最优的决策和行动</a:t>
            </a:r>
            <a:r>
              <a:rPr lang="zh-CN" altLang="en-US"/>
              <a:t>。它主要应用于推荐系统、风控系统的辅助决策，以及自动驾驶、人脸识别和机器人的决策智能体。决策式AI能够为用户提供更多的智能和信心，并为企业提供更多的效果和保障。</a:t>
            </a:r>
            <a:endParaRPr lang="zh-CN" altLang="en-US"/>
          </a:p>
          <a:p>
            <a:r>
              <a:rPr lang="zh-CN" altLang="en-US" b="1">
                <a:solidFill>
                  <a:srgbClr val="FF0000"/>
                </a:solidFill>
              </a:rPr>
              <a:t>生成式AI</a:t>
            </a:r>
            <a:r>
              <a:rPr lang="zh-CN" altLang="en-US"/>
              <a:t>通过学习数据中的联合概率分布，不仅简单地分析已有数据，还能够通过归纳已有数据来进行创造，从而</a:t>
            </a:r>
            <a:r>
              <a:rPr lang="zh-CN" altLang="en-US" b="1">
                <a:solidFill>
                  <a:srgbClr val="FF0000"/>
                </a:solidFill>
              </a:rPr>
              <a:t>自动生成各种内容和服务</a:t>
            </a:r>
            <a:r>
              <a:rPr lang="zh-CN" altLang="en-US"/>
              <a:t>，例如文本、图像、音乐和视频等。生成式AI能够为用户提供更多的选择和便利，同时也为企业提供更多的机会和竞争力。</a:t>
            </a:r>
            <a:endParaRPr lang="zh-CN" altLang="en-US"/>
          </a:p>
          <a:p>
            <a:r>
              <a:rPr lang="zh-CN" altLang="en-US"/>
              <a:t>这两种技术都具备广阔的市场空间和创新潜力，同时也带来了复杂的产业链和生态圈，以及巨大的发展空间和挑战。本文将主要介绍生成式AI在实际应用中，项目成员需要了解的相关知识。</a:t>
            </a:r>
            <a:endParaRPr lang="zh-CN" altLang="en-US"/>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副标题 1"/>
          <p:cNvSpPr/>
          <p:nvPr>
            <p:ph type="subTitle" idx="3"/>
          </p:nvPr>
        </p:nvSpPr>
        <p:spPr>
          <a:xfrm>
            <a:off x="1259205" y="4060190"/>
            <a:ext cx="5878830" cy="470535"/>
          </a:xfrm>
        </p:spPr>
        <p:txBody>
          <a:bodyPr>
            <a:normAutofit/>
          </a:bodyPr>
          <a:p>
            <a:r>
              <a:rPr lang="en-US" altLang="zh-CN"/>
              <a:t>DataBase for Large Language Model</a:t>
            </a:r>
            <a:endParaRPr lang="en-US" altLang="zh-CN"/>
          </a:p>
        </p:txBody>
      </p:sp>
      <p:sp>
        <p:nvSpPr>
          <p:cNvPr id="3" name="标题 2"/>
          <p:cNvSpPr/>
          <p:nvPr>
            <p:ph type="ctrTitle" idx="2"/>
          </p:nvPr>
        </p:nvSpPr>
        <p:spPr>
          <a:xfrm>
            <a:off x="1219200" y="3077210"/>
            <a:ext cx="7237730" cy="821055"/>
          </a:xfrm>
        </p:spPr>
        <p:txBody>
          <a:bodyPr>
            <a:normAutofit fontScale="90000"/>
          </a:bodyPr>
          <a:p>
            <a:r>
              <a:rPr>
                <a:solidFill>
                  <a:schemeClr val="tx1">
                    <a:lumMod val="85000"/>
                    <a:lumOff val="15000"/>
                  </a:schemeClr>
                </a:solidFill>
                <a:latin typeface="+mn-ea"/>
                <a:sym typeface="+mn-ea"/>
              </a:rPr>
              <a:t>DB、LLM、</a:t>
            </a:r>
            <a:r>
              <a:rPr lang="en-US" altLang="zh-CN">
                <a:solidFill>
                  <a:schemeClr val="tx1">
                    <a:lumMod val="85000"/>
                    <a:lumOff val="15000"/>
                  </a:schemeClr>
                </a:solidFill>
                <a:latin typeface="+mn-ea"/>
                <a:sym typeface="+mn-ea"/>
              </a:rPr>
              <a:t>DB4LLM</a:t>
            </a:r>
            <a:r>
              <a:rPr>
                <a:solidFill>
                  <a:schemeClr val="tx1">
                    <a:lumMod val="85000"/>
                    <a:lumOff val="15000"/>
                  </a:schemeClr>
                </a:solidFill>
                <a:latin typeface="+mn-ea"/>
                <a:sym typeface="+mn-ea"/>
              </a:rPr>
              <a:t>基础概念介绍</a:t>
            </a:r>
            <a:endParaRPr lang="en-US" altLang="zh-CN"/>
          </a:p>
        </p:txBody>
      </p:sp>
      <p:sp>
        <p:nvSpPr>
          <p:cNvPr id="4" name="文本框 3"/>
          <p:cNvSpPr txBox="1"/>
          <p:nvPr/>
        </p:nvSpPr>
        <p:spPr>
          <a:xfrm>
            <a:off x="5165090" y="4882515"/>
            <a:ext cx="1521460" cy="368300"/>
          </a:xfrm>
          <a:prstGeom prst="rect">
            <a:avLst/>
          </a:prstGeom>
          <a:noFill/>
        </p:spPr>
        <p:txBody>
          <a:bodyPr wrap="square" rtlCol="0">
            <a:spAutoFit/>
          </a:bodyPr>
          <a:p>
            <a:r>
              <a:rPr lang="zh-CN" altLang="en-US"/>
              <a:t>讲解：</a:t>
            </a:r>
            <a:r>
              <a:rPr lang="zh-CN" altLang="en-US"/>
              <a:t>森格</a:t>
            </a:r>
            <a:endParaRPr lang="zh-CN" altLang="en-US"/>
          </a:p>
        </p:txBody>
      </p:sp>
    </p:spTree>
    <p:custDataLst>
      <p:tags r:id="rId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常见词汇/参数介绍（</a:t>
            </a:r>
            <a:r>
              <a:rPr lang="en-US" altLang="zh-CN"/>
              <a:t>1/4</a:t>
            </a:r>
            <a:r>
              <a:rPr lang="zh-CN" altLang="en-US"/>
              <a:t>）</a:t>
            </a:r>
            <a:endParaRPr lang="zh-CN" altLang="en-US"/>
          </a:p>
        </p:txBody>
      </p:sp>
      <p:sp>
        <p:nvSpPr>
          <p:cNvPr id="3" name="内容占位符 2"/>
          <p:cNvSpPr>
            <a:spLocks noGrp="1"/>
          </p:cNvSpPr>
          <p:nvPr>
            <p:ph idx="1"/>
          </p:nvPr>
        </p:nvSpPr>
        <p:spPr/>
        <p:txBody>
          <a:bodyPr/>
          <a:p>
            <a:r>
              <a:rPr lang="zh-CN" altLang="en-US"/>
              <a:t>微调（Fine-Tuning）</a:t>
            </a:r>
            <a:endParaRPr lang="zh-CN" altLang="en-US"/>
          </a:p>
          <a:p>
            <a:r>
              <a:rPr lang="zh-CN" altLang="en-US"/>
              <a:t>提示词Prompt</a:t>
            </a:r>
            <a:endParaRPr lang="zh-CN" altLang="en-US"/>
          </a:p>
          <a:p>
            <a:r>
              <a:rPr lang="zh-CN" altLang="en-US"/>
              <a:t>低维</a:t>
            </a:r>
            <a:r>
              <a:rPr lang="zh-CN" altLang="en-US"/>
              <a:t>映射Embedding</a:t>
            </a:r>
            <a:endParaRPr lang="zh-CN" altLang="en-US"/>
          </a:p>
          <a:p>
            <a:r>
              <a:rPr lang="zh-CN" altLang="en-US"/>
              <a:t>文本</a:t>
            </a:r>
            <a:r>
              <a:rPr lang="zh-CN" altLang="en-US"/>
              <a:t>最小单位Token</a:t>
            </a:r>
            <a:endParaRPr lang="zh-CN" altLang="en-US"/>
          </a:p>
          <a:p>
            <a:r>
              <a:rPr lang="zh-CN" altLang="en-US"/>
              <a:t>Temperature</a:t>
            </a:r>
            <a:endParaRPr lang="zh-CN" altLang="en-US"/>
          </a:p>
          <a:p>
            <a:r>
              <a:rPr lang="zh-CN" altLang="en-US"/>
              <a:t> Top_k、Top_p</a:t>
            </a:r>
            <a:endParaRPr lang="zh-CN" altLang="en-US"/>
          </a:p>
        </p:txBody>
      </p:sp>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常见词汇/参数介绍</a:t>
            </a:r>
            <a:r>
              <a:rPr>
                <a:sym typeface="+mn-ea"/>
              </a:rPr>
              <a:t>（</a:t>
            </a:r>
            <a:r>
              <a:rPr lang="en-US" altLang="zh-CN">
                <a:sym typeface="+mn-ea"/>
              </a:rPr>
              <a:t>2</a:t>
            </a:r>
            <a:r>
              <a:rPr lang="en-US" altLang="zh-CN">
                <a:sym typeface="+mn-ea"/>
              </a:rPr>
              <a:t>/4</a:t>
            </a:r>
            <a:r>
              <a:rPr>
                <a:sym typeface="+mn-ea"/>
              </a:rPr>
              <a:t>）</a:t>
            </a:r>
            <a:endParaRPr lang="zh-CN" altLang="en-US"/>
          </a:p>
        </p:txBody>
      </p:sp>
      <p:sp>
        <p:nvSpPr>
          <p:cNvPr id="3" name="内容占位符 2"/>
          <p:cNvSpPr>
            <a:spLocks noGrp="1"/>
          </p:cNvSpPr>
          <p:nvPr>
            <p:ph idx="1"/>
          </p:nvPr>
        </p:nvSpPr>
        <p:spPr>
          <a:xfrm>
            <a:off x="669925" y="952500"/>
            <a:ext cx="11014075" cy="5530850"/>
          </a:xfrm>
        </p:spPr>
        <p:txBody>
          <a:bodyPr>
            <a:normAutofit/>
          </a:bodyPr>
          <a:p>
            <a:r>
              <a:rPr lang="zh-CN" altLang="en-US" b="1">
                <a:solidFill>
                  <a:srgbClr val="FF0000"/>
                </a:solidFill>
              </a:rPr>
              <a:t>微调（Fine-Tuning）</a:t>
            </a:r>
            <a:endParaRPr lang="zh-CN" altLang="en-US" b="1"/>
          </a:p>
          <a:p>
            <a:pPr marL="0" indent="457200">
              <a:buNone/>
            </a:pPr>
            <a:r>
              <a:rPr lang="zh-CN" altLang="en-US"/>
              <a:t>基于一个预训练模型，在一个特定任务或领域上进一步调整模型的权重，以使其适应新任务或领域的需求。</a:t>
            </a:r>
            <a:endParaRPr lang="zh-CN" altLang="en-US"/>
          </a:p>
          <a:p>
            <a:pPr algn="l">
              <a:buClrTx/>
              <a:buSzTx/>
            </a:pPr>
            <a:r>
              <a:rPr lang="zh-CN" altLang="en-US" b="1">
                <a:solidFill>
                  <a:srgbClr val="FF0000"/>
                </a:solidFill>
              </a:rPr>
              <a:t>Prompt</a:t>
            </a:r>
            <a:endParaRPr lang="zh-CN" altLang="en-US" b="1">
              <a:solidFill>
                <a:srgbClr val="FF0000"/>
              </a:solidFill>
            </a:endParaRPr>
          </a:p>
          <a:p>
            <a:pPr marL="0" indent="457200">
              <a:buNone/>
            </a:pPr>
            <a:r>
              <a:rPr lang="zh-CN" altLang="en-US"/>
              <a:t>引导词，</a:t>
            </a:r>
            <a:r>
              <a:rPr lang="zh-CN" altLang="en-US"/>
              <a:t>提示词。输入给大模型的文本，用来指示或引导大模型给出符合预期的输出。</a:t>
            </a:r>
            <a:endParaRPr lang="zh-CN" altLang="en-US"/>
          </a:p>
          <a:p>
            <a:pPr marL="0" indent="457200">
              <a:buNone/>
            </a:pPr>
            <a:r>
              <a:rPr lang="zh-CN" altLang="en-US" b="1"/>
              <a:t>指令</a:t>
            </a:r>
            <a:r>
              <a:rPr lang="zh-CN" altLang="en-US"/>
              <a:t>：希望模型执行的</a:t>
            </a:r>
            <a:r>
              <a:rPr lang="zh-CN" altLang="en-US">
                <a:solidFill>
                  <a:schemeClr val="bg2">
                    <a:lumMod val="50000"/>
                  </a:schemeClr>
                </a:solidFill>
              </a:rPr>
              <a:t>特定任务</a:t>
            </a:r>
            <a:r>
              <a:rPr lang="zh-CN" altLang="en-US"/>
              <a:t>或</a:t>
            </a:r>
            <a:r>
              <a:rPr lang="zh-CN" altLang="en-US">
                <a:solidFill>
                  <a:schemeClr val="bg2">
                    <a:lumMod val="50000"/>
                  </a:schemeClr>
                </a:solidFill>
              </a:rPr>
              <a:t>指令</a:t>
            </a:r>
            <a:r>
              <a:rPr lang="zh-CN" altLang="en-US"/>
              <a:t>。</a:t>
            </a:r>
            <a:endParaRPr lang="zh-CN" altLang="en-US"/>
          </a:p>
          <a:p>
            <a:pPr marL="0" indent="457200">
              <a:buNone/>
            </a:pPr>
            <a:r>
              <a:rPr lang="zh-CN" altLang="en-US" b="1"/>
              <a:t>上下文</a:t>
            </a:r>
            <a:r>
              <a:rPr lang="zh-CN" altLang="en-US"/>
              <a:t>：提供</a:t>
            </a:r>
            <a:r>
              <a:rPr lang="zh-CN" altLang="en-US">
                <a:solidFill>
                  <a:schemeClr val="bg2">
                    <a:lumMod val="50000"/>
                  </a:schemeClr>
                </a:solidFill>
              </a:rPr>
              <a:t>背景信息</a:t>
            </a:r>
            <a:r>
              <a:rPr lang="zh-CN" altLang="en-US"/>
              <a:t>，包含外部信息或额外的上下文信息，有助于引导模型更好地响应。</a:t>
            </a:r>
            <a:endParaRPr lang="zh-CN" altLang="en-US"/>
          </a:p>
          <a:p>
            <a:pPr marL="0" indent="457200">
              <a:buNone/>
            </a:pPr>
            <a:r>
              <a:rPr lang="zh-CN" altLang="en-US" b="1"/>
              <a:t>输入数据</a:t>
            </a:r>
            <a:r>
              <a:rPr lang="zh-CN" altLang="en-US"/>
              <a:t>：告知模型</a:t>
            </a:r>
            <a:r>
              <a:rPr lang="zh-CN" altLang="en-US">
                <a:solidFill>
                  <a:schemeClr val="bg2">
                    <a:lumMod val="50000"/>
                  </a:schemeClr>
                </a:solidFill>
              </a:rPr>
              <a:t>需要处理的数据</a:t>
            </a:r>
            <a:r>
              <a:rPr lang="zh-CN" altLang="en-US"/>
              <a:t>。</a:t>
            </a:r>
            <a:endParaRPr lang="zh-CN" altLang="en-US"/>
          </a:p>
          <a:p>
            <a:pPr marL="0" indent="457200">
              <a:buNone/>
            </a:pPr>
            <a:r>
              <a:rPr lang="zh-CN" altLang="en-US" b="1"/>
              <a:t>输出指示</a:t>
            </a:r>
            <a:r>
              <a:rPr lang="zh-CN" altLang="en-US"/>
              <a:t>：指定模型</a:t>
            </a:r>
            <a:r>
              <a:rPr lang="zh-CN" altLang="en-US">
                <a:solidFill>
                  <a:schemeClr val="bg2">
                    <a:lumMod val="50000"/>
                  </a:schemeClr>
                </a:solidFill>
              </a:rPr>
              <a:t>要输出的类型或格式</a:t>
            </a:r>
            <a:r>
              <a:rPr lang="zh-CN" altLang="en-US"/>
              <a:t>。</a:t>
            </a:r>
            <a:endParaRPr lang="zh-CN" altLang="en-US"/>
          </a:p>
          <a:p>
            <a:r>
              <a:rPr lang="zh-CN" altLang="en-US" b="1">
                <a:solidFill>
                  <a:srgbClr val="FF0000"/>
                </a:solidFill>
              </a:rPr>
              <a:t>Embedding</a:t>
            </a:r>
            <a:endParaRPr lang="zh-CN" altLang="en-US" b="1">
              <a:solidFill>
                <a:srgbClr val="FF0000"/>
              </a:solidFill>
            </a:endParaRPr>
          </a:p>
          <a:p>
            <a:pPr marL="0" indent="457200">
              <a:buNone/>
            </a:pPr>
            <a:r>
              <a:rPr lang="zh-CN" altLang="en-US"/>
              <a:t>将单词、短语或句子</a:t>
            </a:r>
            <a:r>
              <a:rPr lang="zh-CN" altLang="en-US">
                <a:solidFill>
                  <a:schemeClr val="bg2">
                    <a:lumMod val="50000"/>
                  </a:schemeClr>
                </a:solidFill>
              </a:rPr>
              <a:t>映射到一个低维向量空间</a:t>
            </a:r>
            <a:r>
              <a:rPr lang="zh-CN" altLang="en-US"/>
              <a:t>的过程，可以将文本中的</a:t>
            </a:r>
            <a:r>
              <a:rPr lang="zh-CN" altLang="en-US">
                <a:solidFill>
                  <a:schemeClr val="bg2">
                    <a:lumMod val="50000"/>
                  </a:schemeClr>
                </a:solidFill>
              </a:rPr>
              <a:t>离散符号</a:t>
            </a:r>
            <a:r>
              <a:rPr lang="zh-CN" altLang="en-US"/>
              <a:t>（例如单词或字符）转换为</a:t>
            </a:r>
            <a:r>
              <a:rPr lang="zh-CN" altLang="en-US">
                <a:solidFill>
                  <a:schemeClr val="bg2">
                    <a:lumMod val="50000"/>
                  </a:schemeClr>
                </a:solidFill>
              </a:rPr>
              <a:t>连续的、稠密的向量表示</a:t>
            </a:r>
            <a:r>
              <a:rPr lang="zh-CN" altLang="en-US"/>
              <a:t>，便于进行语义相似度的比较。在NLP任务中具有重要的作用，能够捕捉</a:t>
            </a:r>
            <a:r>
              <a:rPr lang="zh-CN" altLang="en-US">
                <a:solidFill>
                  <a:schemeClr val="bg2">
                    <a:lumMod val="50000"/>
                  </a:schemeClr>
                </a:solidFill>
              </a:rPr>
              <a:t>语义和上下文信息</a:t>
            </a:r>
            <a:r>
              <a:rPr lang="zh-CN" altLang="en-US"/>
              <a:t>。</a:t>
            </a:r>
            <a:endParaRPr lang="zh-CN" altLang="en-US"/>
          </a:p>
        </p:txBody>
      </p:sp>
    </p:spTree>
    <p:custDataLst>
      <p:tags r:id="rId1"/>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常见词汇/参数介绍（</a:t>
            </a:r>
            <a:r>
              <a:rPr lang="en-US" altLang="zh-CN">
                <a:sym typeface="+mn-ea"/>
              </a:rPr>
              <a:t>3</a:t>
            </a:r>
            <a:r>
              <a:rPr lang="en-US" altLang="zh-CN">
                <a:sym typeface="+mn-ea"/>
              </a:rPr>
              <a:t>/4</a:t>
            </a:r>
            <a:r>
              <a:rPr>
                <a:sym typeface="+mn-ea"/>
              </a:rPr>
              <a:t>）</a:t>
            </a:r>
            <a:endParaRPr lang="zh-CN" altLang="en-US"/>
          </a:p>
        </p:txBody>
      </p:sp>
      <p:sp>
        <p:nvSpPr>
          <p:cNvPr id="3" name="内容占位符 2"/>
          <p:cNvSpPr>
            <a:spLocks noGrp="1"/>
          </p:cNvSpPr>
          <p:nvPr>
            <p:ph idx="1"/>
          </p:nvPr>
        </p:nvSpPr>
        <p:spPr>
          <a:xfrm>
            <a:off x="669925" y="952500"/>
            <a:ext cx="10852150" cy="5179695"/>
          </a:xfrm>
        </p:spPr>
        <p:txBody>
          <a:bodyPr>
            <a:normAutofit lnSpcReduction="20000"/>
          </a:bodyPr>
          <a:p>
            <a:r>
              <a:rPr b="1">
                <a:solidFill>
                  <a:srgbClr val="FF0000"/>
                </a:solidFill>
                <a:sym typeface="+mn-ea"/>
              </a:rPr>
              <a:t>Token</a:t>
            </a:r>
            <a:endParaRPr b="1">
              <a:solidFill>
                <a:srgbClr val="FF0000"/>
              </a:solidFill>
              <a:sym typeface="+mn-ea"/>
            </a:endParaRPr>
          </a:p>
          <a:p>
            <a:pPr marL="0" indent="457200">
              <a:buNone/>
            </a:pPr>
            <a:r>
              <a:rPr lang="zh-CN" altLang="en-US"/>
              <a:t>在NLP中，Tokenization是将一个句子或文本分成tokens的过程，而token是指文本中的一个</a:t>
            </a:r>
            <a:r>
              <a:rPr lang="zh-CN" altLang="en-US">
                <a:solidFill>
                  <a:schemeClr val="bg2">
                    <a:lumMod val="50000"/>
                  </a:schemeClr>
                </a:solidFill>
              </a:rPr>
              <a:t>最小单位</a:t>
            </a:r>
            <a:r>
              <a:rPr lang="zh-CN" altLang="en-US"/>
              <a:t>。通常，一个token可以是一个单词、一个标点符号、一个数字等。Token越长代表大模型的输入输出越长，即用户的对话请求和模型返回的内容数量越多。</a:t>
            </a:r>
            <a:endParaRPr lang="zh-CN" altLang="en-US"/>
          </a:p>
          <a:p>
            <a:pPr algn="l">
              <a:buClrTx/>
              <a:buSzTx/>
            </a:pPr>
            <a:r>
              <a:rPr b="1">
                <a:solidFill>
                  <a:srgbClr val="FF0000"/>
                </a:solidFill>
                <a:sym typeface="+mn-ea"/>
              </a:rPr>
              <a:t>Temperature</a:t>
            </a:r>
            <a:endParaRPr b="1">
              <a:solidFill>
                <a:srgbClr val="FF0000"/>
              </a:solidFill>
              <a:sym typeface="+mn-ea"/>
            </a:endParaRPr>
          </a:p>
          <a:p>
            <a:pPr marL="0" indent="457200">
              <a:buNone/>
            </a:pPr>
            <a:r>
              <a:rPr lang="zh-CN" altLang="en-US"/>
              <a:t>用于调整随机程度的数字，当模型在根据上文计算下一个token时，它会先得到</a:t>
            </a:r>
            <a:r>
              <a:rPr lang="zh-CN" altLang="en-US">
                <a:solidFill>
                  <a:schemeClr val="bg2">
                    <a:lumMod val="50000"/>
                  </a:schemeClr>
                </a:solidFill>
              </a:rPr>
              <a:t>一组候选tokens</a:t>
            </a:r>
            <a:r>
              <a:rPr lang="zh-CN" altLang="en-US"/>
              <a:t>及每一个token的</a:t>
            </a:r>
            <a:r>
              <a:rPr lang="zh-CN" altLang="en-US">
                <a:solidFill>
                  <a:schemeClr val="bg2">
                    <a:lumMod val="50000"/>
                  </a:schemeClr>
                </a:solidFill>
              </a:rPr>
              <a:t>原始概率</a:t>
            </a:r>
            <a:r>
              <a:rPr lang="zh-CN" altLang="en-US"/>
              <a:t>（原始概率取决于训练方法、训练采用的数据和prompt)）。然后使用数学方法softmax调整</a:t>
            </a:r>
            <a:r>
              <a:rPr lang="zh-CN" altLang="en-US">
                <a:solidFill>
                  <a:schemeClr val="bg2">
                    <a:lumMod val="50000"/>
                  </a:schemeClr>
                </a:solidFill>
              </a:rPr>
              <a:t>候选tokens的概率分布</a:t>
            </a:r>
            <a:r>
              <a:rPr lang="zh-CN" altLang="en-US"/>
              <a:t>。这时temperature就会起作用，它会</a:t>
            </a:r>
            <a:r>
              <a:rPr lang="zh-CN" altLang="en-US">
                <a:solidFill>
                  <a:schemeClr val="bg2">
                    <a:lumMod val="50000"/>
                  </a:schemeClr>
                </a:solidFill>
              </a:rPr>
              <a:t>改变候选tokens的概率</a:t>
            </a:r>
            <a:r>
              <a:rPr lang="zh-CN" altLang="en-US"/>
              <a:t>。</a:t>
            </a:r>
            <a:endParaRPr lang="zh-CN" altLang="en-US"/>
          </a:p>
          <a:p>
            <a:pPr marL="0" indent="457200">
              <a:buNone/>
            </a:pPr>
            <a:r>
              <a:rPr lang="zh-CN" altLang="en-US">
                <a:solidFill>
                  <a:srgbClr val="FF0000"/>
                </a:solidFill>
              </a:rPr>
              <a:t>较低</a:t>
            </a:r>
            <a:r>
              <a:rPr lang="zh-CN" altLang="en-US"/>
              <a:t>的temperature意味着</a:t>
            </a:r>
            <a:r>
              <a:rPr lang="zh-CN" altLang="en-US">
                <a:solidFill>
                  <a:srgbClr val="FF0000"/>
                </a:solidFill>
              </a:rPr>
              <a:t>较少的随机性</a:t>
            </a:r>
            <a:r>
              <a:rPr lang="zh-CN" altLang="en-US"/>
              <a:t>，temperature为0将始终产生相同的输出。执行具有</a:t>
            </a:r>
            <a:r>
              <a:rPr lang="zh-CN" altLang="en-US">
                <a:solidFill>
                  <a:srgbClr val="FF0000"/>
                </a:solidFill>
              </a:rPr>
              <a:t>“正确”答案</a:t>
            </a:r>
            <a:r>
              <a:rPr lang="zh-CN" altLang="en-US"/>
              <a:t>的任务（如问题回答或总结）时，较低的temperature（小于1）更合适。如果模型开始自我重复，则表明temperature过低。</a:t>
            </a:r>
            <a:endParaRPr lang="zh-CN" altLang="en-US"/>
          </a:p>
          <a:p>
            <a:pPr marL="0" indent="457200">
              <a:buNone/>
            </a:pPr>
            <a:r>
              <a:rPr lang="zh-CN" altLang="en-US">
                <a:solidFill>
                  <a:srgbClr val="FF0000"/>
                </a:solidFill>
              </a:rPr>
              <a:t>更高</a:t>
            </a:r>
            <a:r>
              <a:rPr lang="zh-CN" altLang="en-US"/>
              <a:t>temperature意味着</a:t>
            </a:r>
            <a:r>
              <a:rPr lang="zh-CN" altLang="en-US">
                <a:solidFill>
                  <a:srgbClr val="FF0000"/>
                </a:solidFill>
              </a:rPr>
              <a:t>更多的随机性</a:t>
            </a:r>
            <a:r>
              <a:rPr lang="zh-CN" altLang="en-US"/>
              <a:t>，这可以帮助模型给出更有创意的输出。如果模型开始偏离主题或给出无意义的输出，则表明temperature过高。</a:t>
            </a:r>
            <a:endParaRPr lang="zh-CN" altLang="en-US"/>
          </a:p>
          <a:p>
            <a:pPr marL="0" indent="457200">
              <a:buNone/>
            </a:pPr>
            <a:r>
              <a:rPr lang="zh-CN" altLang="en-US"/>
              <a:t>这里可以联想到</a:t>
            </a:r>
            <a:r>
              <a:rPr lang="en-US" altLang="zh-CN"/>
              <a:t>GPT</a:t>
            </a:r>
            <a:r>
              <a:t>之前版本会问你更偏向于创意？还是更偏向于严谨？还是</a:t>
            </a:r>
            <a:r>
              <a:t>适中？</a:t>
            </a:r>
          </a:p>
          <a:p>
            <a:pPr marL="0" indent="457200">
              <a:buNone/>
            </a:pPr>
            <a:r>
              <a:t>推测可能调节的就是类似于这种</a:t>
            </a:r>
            <a:r>
              <a:t>超参数。</a:t>
            </a:r>
            <a:endParaRPr lang="zh-CN" altLang="en-US"/>
          </a:p>
          <a:p>
            <a:pPr marL="0" indent="0">
              <a:buNone/>
            </a:pPr>
            <a:endParaRPr lang="zh-CN" altLang="en-US"/>
          </a:p>
        </p:txBody>
      </p:sp>
    </p:spTree>
    <p:custDataLst>
      <p:tags r:id="rId1"/>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常见词汇/参数介绍（</a:t>
            </a:r>
            <a:r>
              <a:rPr lang="en-US" altLang="zh-CN">
                <a:sym typeface="+mn-ea"/>
              </a:rPr>
              <a:t>4</a:t>
            </a:r>
            <a:r>
              <a:rPr lang="en-US" altLang="zh-CN">
                <a:sym typeface="+mn-ea"/>
              </a:rPr>
              <a:t>/4</a:t>
            </a:r>
            <a:r>
              <a:rPr>
                <a:sym typeface="+mn-ea"/>
              </a:rPr>
              <a:t>）</a:t>
            </a:r>
            <a:endParaRPr lang="zh-CN" altLang="en-US"/>
          </a:p>
        </p:txBody>
      </p:sp>
      <p:sp>
        <p:nvSpPr>
          <p:cNvPr id="3" name="内容占位符 2"/>
          <p:cNvSpPr>
            <a:spLocks noGrp="1"/>
          </p:cNvSpPr>
          <p:nvPr>
            <p:ph idx="1"/>
          </p:nvPr>
        </p:nvSpPr>
        <p:spPr/>
        <p:txBody>
          <a:bodyPr>
            <a:normAutofit fontScale="90000" lnSpcReduction="10000"/>
          </a:bodyPr>
          <a:p>
            <a:r>
              <a:rPr b="1">
                <a:solidFill>
                  <a:srgbClr val="FF0000"/>
                </a:solidFill>
                <a:sym typeface="+mn-ea"/>
              </a:rPr>
              <a:t> Top_k采样、Top_p采样</a:t>
            </a:r>
            <a:r>
              <a:rPr>
                <a:sym typeface="+mn-ea"/>
              </a:rPr>
              <a:t>：选择输出标记的方法</a:t>
            </a:r>
            <a:r>
              <a:rPr lang="en-US" altLang="zh-CN">
                <a:sym typeface="+mn-ea"/>
              </a:rPr>
              <a:t>/解码策略</a:t>
            </a:r>
            <a:endParaRPr lang="en-US" altLang="zh-CN">
              <a:sym typeface="+mn-ea"/>
            </a:endParaRPr>
          </a:p>
          <a:p>
            <a:r>
              <a:rPr lang="zh-CN" altLang="en-US"/>
              <a:t>Top_k：</a:t>
            </a:r>
            <a:r>
              <a:rPr lang="zh-CN" altLang="en-US">
                <a:solidFill>
                  <a:schemeClr val="bg2">
                    <a:lumMod val="50000"/>
                  </a:schemeClr>
                </a:solidFill>
              </a:rPr>
              <a:t>允许其他高分候选tokens有机会被选中</a:t>
            </a:r>
            <a:r>
              <a:rPr lang="zh-CN" altLang="en-US"/>
              <a:t>。 这种采样引入的随机性有助于在很多情况下生成的质量。Top_k参数设置为3意味着选择前三个候选tokens。</a:t>
            </a:r>
            <a:endParaRPr lang="zh-CN" altLang="en-US"/>
          </a:p>
          <a:p>
            <a:r>
              <a:rPr lang="zh-CN" altLang="en-US"/>
              <a:t>Top_p：</a:t>
            </a:r>
            <a:r>
              <a:rPr lang="zh-CN" altLang="en-US">
                <a:solidFill>
                  <a:schemeClr val="bg2">
                    <a:lumMod val="50000"/>
                  </a:schemeClr>
                </a:solidFill>
              </a:rPr>
              <a:t>动态设置tokens候选列表的大小（候选tokens的数量）</a:t>
            </a:r>
            <a:r>
              <a:rPr lang="zh-CN" altLang="en-US"/>
              <a:t>。将</a:t>
            </a:r>
            <a:r>
              <a:rPr lang="zh-CN" altLang="en-US">
                <a:solidFill>
                  <a:schemeClr val="bg2">
                    <a:lumMod val="50000"/>
                  </a:schemeClr>
                </a:solidFill>
              </a:rPr>
              <a:t>可能性之和不超过特定值</a:t>
            </a:r>
            <a:r>
              <a:rPr lang="zh-CN" altLang="en-US"/>
              <a:t>的top tokens列入候选名单。Top_p通常设置为较高的值（如0.75），目的是限制可能被采样的低概率token的长尾。</a:t>
            </a:r>
            <a:endParaRPr lang="zh-CN" altLang="en-US"/>
          </a:p>
          <a:p>
            <a:r>
              <a:rPr>
                <a:sym typeface="+mn-ea"/>
              </a:rPr>
              <a:t>我们可以同时使用top_k和top_p。如果k和p都启用，则p在k之后起作用。</a:t>
            </a:r>
            <a:endParaRPr lang="zh-CN" altLang="en-US"/>
          </a:p>
          <a:p>
            <a:endParaRPr lang="zh-CN" altLang="en-US"/>
          </a:p>
          <a:p>
            <a:r>
              <a:rPr lang="zh-CN" altLang="en-US"/>
              <a:t>举例</a:t>
            </a:r>
            <a:r>
              <a:rPr lang="zh-CN" altLang="en-US"/>
              <a:t>如下：</a:t>
            </a:r>
            <a:endParaRPr lang="zh-CN" altLang="en-US"/>
          </a:p>
          <a:p>
            <a:pPr marL="0" indent="457200">
              <a:buNone/>
            </a:pPr>
            <a:r>
              <a:rPr lang="zh-CN" altLang="en-US"/>
              <a:t>假设有这几个tokens可以选择：</a:t>
            </a:r>
            <a:r>
              <a:rPr lang="zh-CN" altLang="en-US">
                <a:solidFill>
                  <a:schemeClr val="bg2">
                    <a:lumMod val="50000"/>
                  </a:schemeClr>
                </a:solidFill>
              </a:rPr>
              <a:t>the:0.5，a:0.25，an:0.15，some:0.08，this:0.02</a:t>
            </a:r>
            <a:r>
              <a:rPr lang="zh-CN" altLang="en-US"/>
              <a:t>。如果我们设定</a:t>
            </a:r>
            <a:r>
              <a:rPr lang="zh-CN" altLang="en-US">
                <a:solidFill>
                  <a:schemeClr val="bg2">
                    <a:lumMod val="50000"/>
                  </a:schemeClr>
                </a:solidFill>
              </a:rPr>
              <a:t>top_p=0.7</a:t>
            </a:r>
            <a:r>
              <a:rPr lang="zh-CN" altLang="en-US"/>
              <a:t>，模型使用以下逻辑选择部分token加入下一个候选列表：</a:t>
            </a:r>
            <a:endParaRPr lang="zh-CN" altLang="en-US"/>
          </a:p>
          <a:p>
            <a:pPr marL="0" indent="457200">
              <a:buNone/>
            </a:pPr>
            <a:r>
              <a:rPr lang="zh-CN" altLang="en-US"/>
              <a:t>对所有tokens按照概率</a:t>
            </a:r>
            <a:r>
              <a:rPr lang="zh-CN" altLang="en-US">
                <a:solidFill>
                  <a:schemeClr val="bg2">
                    <a:lumMod val="50000"/>
                  </a:schemeClr>
                </a:solidFill>
              </a:rPr>
              <a:t>从大到小</a:t>
            </a:r>
            <a:r>
              <a:rPr lang="zh-CN" altLang="en-US"/>
              <a:t>进行排序；</a:t>
            </a:r>
            <a:endParaRPr lang="zh-CN" altLang="en-US"/>
          </a:p>
          <a:p>
            <a:pPr marL="0" indent="457200">
              <a:buNone/>
            </a:pPr>
            <a:r>
              <a:rPr lang="zh-CN" altLang="en-US"/>
              <a:t>将tokens的概率逐个相加，当超过0.7时停止处理后面的token。</a:t>
            </a:r>
            <a:endParaRPr lang="zh-CN" altLang="en-US"/>
          </a:p>
          <a:p>
            <a:pPr marL="0" indent="457200">
              <a:buNone/>
            </a:pPr>
            <a:r>
              <a:rPr lang="zh-CN" altLang="en-US"/>
              <a:t>考虑the，将它加入候选列表。它的概率 (前面的概率之和是0.5) 小于0.7，于是继续考虑下一个token。</a:t>
            </a:r>
            <a:endParaRPr lang="zh-CN" altLang="en-US"/>
          </a:p>
          <a:p>
            <a:pPr marL="0" indent="457200">
              <a:buNone/>
            </a:pPr>
            <a:r>
              <a:rPr lang="zh-CN" altLang="en-US"/>
              <a:t>考虑a，它的概率是0.25，加上前面的所有概率得到0.75。这时已经超过了0.7的阈值。a会被加入候选列表，但是不再处理后面的token。</a:t>
            </a:r>
            <a:endParaRPr lang="zh-CN" altLang="en-US"/>
          </a:p>
        </p:txBody>
      </p:sp>
    </p:spTree>
    <p:custDataLst>
      <p:tags r:id="rId1"/>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案例：基于LangChain+ChatGLM2-6B的本地知识库问答应用</a:t>
            </a:r>
            <a:endParaRPr lang="zh-CN" altLang="en-US"/>
          </a:p>
        </p:txBody>
      </p:sp>
      <p:sp>
        <p:nvSpPr>
          <p:cNvPr id="3" name="内容占位符 2"/>
          <p:cNvSpPr>
            <a:spLocks noGrp="1"/>
          </p:cNvSpPr>
          <p:nvPr>
            <p:ph idx="1"/>
          </p:nvPr>
        </p:nvSpPr>
        <p:spPr>
          <a:xfrm>
            <a:off x="669925" y="952500"/>
            <a:ext cx="10852150" cy="4888865"/>
          </a:xfrm>
        </p:spPr>
        <p:txBody>
          <a:bodyPr>
            <a:normAutofit/>
          </a:bodyPr>
          <a:p>
            <a:r>
              <a:rPr lang="zh-CN" altLang="en-US" b="1">
                <a:solidFill>
                  <a:srgbClr val="FF0000"/>
                </a:solidFill>
              </a:rPr>
              <a:t>LangChain</a:t>
            </a:r>
            <a:r>
              <a:rPr lang="zh-CN" altLang="en-US"/>
              <a:t>：一个</a:t>
            </a:r>
            <a:r>
              <a:rPr lang="zh-CN" altLang="en-US">
                <a:solidFill>
                  <a:schemeClr val="bg2">
                    <a:lumMod val="50000"/>
                  </a:schemeClr>
                </a:solidFill>
              </a:rPr>
              <a:t>LLM应用框架</a:t>
            </a:r>
            <a:r>
              <a:rPr lang="zh-CN" altLang="en-US"/>
              <a:t>，支持调用多种不同模型，提供相对统一、便捷的操作接口，让模型即插即用。</a:t>
            </a:r>
            <a:endParaRPr lang="zh-CN" altLang="en-US"/>
          </a:p>
          <a:p>
            <a:r>
              <a:rPr lang="zh-CN" altLang="en-US" b="1">
                <a:solidFill>
                  <a:srgbClr val="FF0000"/>
                </a:solidFill>
              </a:rPr>
              <a:t>ChatGLM2-6B</a:t>
            </a:r>
            <a:r>
              <a:rPr lang="zh-CN" altLang="en-US"/>
              <a:t>：智谱AI及清华KEG实验室发布的开源中英双语对话模型。</a:t>
            </a:r>
            <a:endParaRPr lang="zh-CN" altLang="en-US"/>
          </a:p>
          <a:p>
            <a:r>
              <a:rPr lang="zh-CN" altLang="en-US"/>
              <a:t>现市场上开源的大模型基本上都是基于</a:t>
            </a:r>
            <a:r>
              <a:rPr lang="zh-CN" altLang="en-US">
                <a:solidFill>
                  <a:schemeClr val="bg2">
                    <a:lumMod val="50000"/>
                  </a:schemeClr>
                </a:solidFill>
              </a:rPr>
              <a:t>网络公开数据</a:t>
            </a:r>
            <a:r>
              <a:rPr lang="zh-CN" altLang="en-US"/>
              <a:t>进行训练出来的通用模型，如果直接用于AIGC应用（如需要围绕具体的业务来进行问答）开发，通常存在一些较为明显的短板，如：缺少</a:t>
            </a:r>
            <a:r>
              <a:rPr lang="zh-CN" altLang="en-US">
                <a:solidFill>
                  <a:schemeClr val="bg2">
                    <a:lumMod val="50000"/>
                  </a:schemeClr>
                </a:solidFill>
              </a:rPr>
              <a:t>行业领域的私域数据</a:t>
            </a:r>
            <a:r>
              <a:rPr lang="zh-CN" altLang="en-US"/>
              <a:t>，</a:t>
            </a:r>
            <a:r>
              <a:rPr lang="zh-CN" altLang="en-US">
                <a:solidFill>
                  <a:schemeClr val="bg2">
                    <a:lumMod val="50000"/>
                  </a:schemeClr>
                </a:solidFill>
              </a:rPr>
              <a:t>专有问题</a:t>
            </a:r>
            <a:r>
              <a:rPr lang="zh-CN" altLang="en-US"/>
              <a:t>解答效果差；数据</a:t>
            </a:r>
            <a:r>
              <a:rPr lang="zh-CN" altLang="en-US">
                <a:solidFill>
                  <a:schemeClr val="bg2">
                    <a:lumMod val="50000"/>
                  </a:schemeClr>
                </a:solidFill>
              </a:rPr>
              <a:t>时效性</a:t>
            </a:r>
            <a:r>
              <a:rPr lang="zh-CN" altLang="en-US"/>
              <a:t>很低，对</a:t>
            </a:r>
            <a:r>
              <a:rPr lang="zh-CN" altLang="en-US">
                <a:solidFill>
                  <a:schemeClr val="bg2">
                    <a:lumMod val="50000"/>
                  </a:schemeClr>
                </a:solidFill>
              </a:rPr>
              <a:t>实时要求高</a:t>
            </a:r>
            <a:r>
              <a:rPr lang="zh-CN" altLang="en-US"/>
              <a:t>的问题效果差等。如何将</a:t>
            </a:r>
            <a:r>
              <a:rPr lang="zh-CN" altLang="en-US">
                <a:solidFill>
                  <a:schemeClr val="bg2">
                    <a:lumMod val="50000"/>
                  </a:schemeClr>
                </a:solidFill>
              </a:rPr>
              <a:t>具体业务</a:t>
            </a:r>
            <a:r>
              <a:rPr lang="zh-CN" altLang="en-US"/>
              <a:t>知识融合到大语言模型里，是问答应用落地需要考虑的一个重要问题。</a:t>
            </a:r>
            <a:endParaRPr lang="zh-CN" altLang="en-US"/>
          </a:p>
          <a:p>
            <a:r>
              <a:rPr lang="zh-CN" altLang="en-US"/>
              <a:t>如果公司没有足够的</a:t>
            </a:r>
            <a:r>
              <a:rPr lang="zh-CN" altLang="en-US">
                <a:solidFill>
                  <a:schemeClr val="bg2">
                    <a:lumMod val="50000"/>
                  </a:schemeClr>
                </a:solidFill>
              </a:rPr>
              <a:t>训练数据</a:t>
            </a:r>
            <a:r>
              <a:rPr lang="zh-CN" altLang="en-US"/>
              <a:t>或</a:t>
            </a:r>
            <a:r>
              <a:rPr lang="zh-CN" altLang="en-US">
                <a:solidFill>
                  <a:schemeClr val="bg2">
                    <a:lumMod val="50000"/>
                  </a:schemeClr>
                </a:solidFill>
              </a:rPr>
              <a:t>算力</a:t>
            </a:r>
            <a:r>
              <a:rPr lang="zh-CN" altLang="en-US">
                <a:solidFill>
                  <a:schemeClr val="tx1"/>
                </a:solidFill>
              </a:rPr>
              <a:t>，</a:t>
            </a:r>
            <a:r>
              <a:rPr lang="zh-CN" altLang="en-US"/>
              <a:t>或者是不想提高</a:t>
            </a:r>
            <a:r>
              <a:rPr lang="zh-CN" altLang="en-US">
                <a:solidFill>
                  <a:schemeClr val="bg2">
                    <a:lumMod val="50000"/>
                  </a:schemeClr>
                </a:solidFill>
              </a:rPr>
              <a:t>成本</a:t>
            </a:r>
            <a:r>
              <a:rPr lang="zh-CN" altLang="en-US"/>
              <a:t>，但又想要实现基于</a:t>
            </a:r>
            <a:r>
              <a:rPr lang="zh-CN" altLang="en-US">
                <a:solidFill>
                  <a:schemeClr val="bg2">
                    <a:lumMod val="50000"/>
                  </a:schemeClr>
                </a:solidFill>
              </a:rPr>
              <a:t>本地知识</a:t>
            </a:r>
            <a:r>
              <a:rPr lang="zh-CN" altLang="en-US"/>
              <a:t>的问答应用，可以借助</a:t>
            </a:r>
            <a:r>
              <a:rPr lang="zh-CN" altLang="en-US">
                <a:solidFill>
                  <a:schemeClr val="bg2">
                    <a:lumMod val="50000"/>
                  </a:schemeClr>
                </a:solidFill>
              </a:rPr>
              <a:t>私域数据Embedding</a:t>
            </a:r>
            <a:r>
              <a:rPr lang="zh-CN" altLang="en-US"/>
              <a:t>和</a:t>
            </a:r>
            <a:r>
              <a:rPr lang="zh-CN" altLang="en-US">
                <a:solidFill>
                  <a:schemeClr val="bg2">
                    <a:lumMod val="50000"/>
                  </a:schemeClr>
                </a:solidFill>
              </a:rPr>
              <a:t>向量数据库</a:t>
            </a:r>
            <a:r>
              <a:rPr lang="zh-CN" altLang="en-US"/>
              <a:t>（语义检索、向量相似度匹配）的技术，结合LLM的既有知识，以及概括、推理、扩展等能力，提升回答的准确性和质量。</a:t>
            </a:r>
            <a:endParaRPr lang="zh-CN" altLang="en-US"/>
          </a:p>
        </p:txBody>
      </p:sp>
    </p:spTree>
    <p:custDataLst>
      <p:tags r:id="rId1"/>
    </p:custData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案例：基于LangChain+ChatGLM2-6B的本地知识库问答应用</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774825" y="1105535"/>
            <a:ext cx="7136765" cy="4411345"/>
          </a:xfrm>
          <a:prstGeom prst="rect">
            <a:avLst/>
          </a:prstGeom>
        </p:spPr>
      </p:pic>
      <p:cxnSp>
        <p:nvCxnSpPr>
          <p:cNvPr id="6" name="直接箭头连接符 5"/>
          <p:cNvCxnSpPr/>
          <p:nvPr/>
        </p:nvCxnSpPr>
        <p:spPr>
          <a:xfrm>
            <a:off x="3448050" y="2238375"/>
            <a:ext cx="3133725" cy="19050"/>
          </a:xfrm>
          <a:prstGeom prst="straightConnector1">
            <a:avLst/>
          </a:prstGeom>
          <a:ln w="28575">
            <a:solidFill>
              <a:srgbClr val="FF0000"/>
            </a:solidFill>
            <a:tailEnd type="arrow"/>
          </a:ln>
        </p:spPr>
        <p:style>
          <a:lnRef idx="2">
            <a:schemeClr val="accent1"/>
          </a:lnRef>
          <a:fillRef idx="0">
            <a:srgbClr val="FFFFFF"/>
          </a:fillRef>
          <a:effectRef idx="0">
            <a:srgbClr val="FFFFFF"/>
          </a:effectRef>
          <a:fontRef idx="minor">
            <a:schemeClr val="tx1"/>
          </a:fontRef>
        </p:style>
      </p:cxnSp>
      <p:cxnSp>
        <p:nvCxnSpPr>
          <p:cNvPr id="7" name="直接箭头连接符 6"/>
          <p:cNvCxnSpPr/>
          <p:nvPr>
            <p:custDataLst>
              <p:tags r:id="rId3"/>
            </p:custDataLst>
          </p:nvPr>
        </p:nvCxnSpPr>
        <p:spPr>
          <a:xfrm flipH="1">
            <a:off x="8267700" y="1851025"/>
            <a:ext cx="3175" cy="1739900"/>
          </a:xfrm>
          <a:prstGeom prst="straightConnector1">
            <a:avLst/>
          </a:prstGeom>
          <a:ln w="28575">
            <a:solidFill>
              <a:srgbClr val="FF0000"/>
            </a:solidFill>
            <a:tailEnd type="arrow"/>
          </a:ln>
        </p:spPr>
        <p:style>
          <a:lnRef idx="2">
            <a:schemeClr val="accent1"/>
          </a:lnRef>
          <a:fillRef idx="0">
            <a:srgbClr val="FFFFFF"/>
          </a:fillRef>
          <a:effectRef idx="0">
            <a:srgbClr val="FFFFFF"/>
          </a:effectRef>
          <a:fontRef idx="minor">
            <a:schemeClr val="tx1"/>
          </a:fontRef>
        </p:style>
      </p:cxnSp>
      <p:cxnSp>
        <p:nvCxnSpPr>
          <p:cNvPr id="9" name="直接箭头连接符 8"/>
          <p:cNvCxnSpPr/>
          <p:nvPr>
            <p:custDataLst>
              <p:tags r:id="rId4"/>
            </p:custDataLst>
          </p:nvPr>
        </p:nvCxnSpPr>
        <p:spPr>
          <a:xfrm>
            <a:off x="6099175" y="3155950"/>
            <a:ext cx="6350" cy="806450"/>
          </a:xfrm>
          <a:prstGeom prst="straightConnector1">
            <a:avLst/>
          </a:prstGeom>
          <a:ln w="28575">
            <a:solidFill>
              <a:srgbClr val="FF0000"/>
            </a:solidFill>
            <a:tailEnd type="arrow"/>
          </a:ln>
        </p:spPr>
        <p:style>
          <a:lnRef idx="2">
            <a:schemeClr val="accent1"/>
          </a:lnRef>
          <a:fillRef idx="0">
            <a:srgbClr val="FFFFFF"/>
          </a:fillRef>
          <a:effectRef idx="0">
            <a:srgbClr val="FFFFFF"/>
          </a:effectRef>
          <a:fontRef idx="minor">
            <a:schemeClr val="tx1"/>
          </a:fontRef>
        </p:style>
      </p:cxnSp>
      <p:cxnSp>
        <p:nvCxnSpPr>
          <p:cNvPr id="10" name="直接箭头连接符 9"/>
          <p:cNvCxnSpPr/>
          <p:nvPr>
            <p:custDataLst>
              <p:tags r:id="rId5"/>
            </p:custDataLst>
          </p:nvPr>
        </p:nvCxnSpPr>
        <p:spPr>
          <a:xfrm flipH="1" flipV="1">
            <a:off x="4533900" y="4514850"/>
            <a:ext cx="1489075" cy="3175"/>
          </a:xfrm>
          <a:prstGeom prst="straightConnector1">
            <a:avLst/>
          </a:prstGeom>
          <a:ln w="28575">
            <a:solidFill>
              <a:srgbClr val="FF0000"/>
            </a:solidFill>
            <a:tailEnd type="arrow"/>
          </a:ln>
        </p:spPr>
        <p:style>
          <a:lnRef idx="2">
            <a:schemeClr val="accent1"/>
          </a:lnRef>
          <a:fillRef idx="0">
            <a:srgbClr val="FFFFFF"/>
          </a:fillRef>
          <a:effectRef idx="0">
            <a:srgbClr val="FFFFFF"/>
          </a:effectRef>
          <a:fontRef idx="minor">
            <a:schemeClr val="tx1"/>
          </a:fontRef>
        </p:style>
      </p:cxnSp>
      <p:cxnSp>
        <p:nvCxnSpPr>
          <p:cNvPr id="11" name="直接箭头连接符 10"/>
          <p:cNvCxnSpPr/>
          <p:nvPr>
            <p:custDataLst>
              <p:tags r:id="rId6"/>
            </p:custDataLst>
          </p:nvPr>
        </p:nvCxnSpPr>
        <p:spPr>
          <a:xfrm flipV="1">
            <a:off x="4689475" y="3152775"/>
            <a:ext cx="1044575" cy="3175"/>
          </a:xfrm>
          <a:prstGeom prst="straightConnector1">
            <a:avLst/>
          </a:prstGeom>
          <a:ln w="28575">
            <a:solidFill>
              <a:srgbClr val="FF0000"/>
            </a:solidFill>
            <a:tailEnd type="arrow"/>
          </a:ln>
        </p:spPr>
        <p:style>
          <a:lnRef idx="2">
            <a:schemeClr val="accent1"/>
          </a:lnRef>
          <a:fillRef idx="0">
            <a:srgbClr val="FFFFFF"/>
          </a:fillRef>
          <a:effectRef idx="0">
            <a:srgbClr val="FFFFFF"/>
          </a:effectRef>
          <a:fontRef idx="minor">
            <a:schemeClr val="tx1"/>
          </a:fontRef>
        </p:style>
      </p:cxnSp>
      <p:cxnSp>
        <p:nvCxnSpPr>
          <p:cNvPr id="12" name="直接箭头连接符 11"/>
          <p:cNvCxnSpPr/>
          <p:nvPr>
            <p:custDataLst>
              <p:tags r:id="rId7"/>
            </p:custDataLst>
          </p:nvPr>
        </p:nvCxnSpPr>
        <p:spPr>
          <a:xfrm>
            <a:off x="3606800" y="4206875"/>
            <a:ext cx="6350" cy="806450"/>
          </a:xfrm>
          <a:prstGeom prst="straightConnector1">
            <a:avLst/>
          </a:prstGeom>
          <a:ln w="28575">
            <a:solidFill>
              <a:srgbClr val="FF0000"/>
            </a:solidFill>
            <a:tailEnd type="arrow"/>
          </a:ln>
        </p:spPr>
        <p:style>
          <a:lnRef idx="2">
            <a:schemeClr val="accent1"/>
          </a:lnRef>
          <a:fillRef idx="0">
            <a:srgbClr val="FFFFFF"/>
          </a:fillRef>
          <a:effectRef idx="0">
            <a:srgbClr val="FFFFFF"/>
          </a:effectRef>
          <a:fontRef idx="minor">
            <a:schemeClr val="tx1"/>
          </a:fontRef>
        </p:style>
      </p:cxnSp>
      <p:sp>
        <p:nvSpPr>
          <p:cNvPr id="13" name="文本框 12"/>
          <p:cNvSpPr txBox="1"/>
          <p:nvPr/>
        </p:nvSpPr>
        <p:spPr>
          <a:xfrm>
            <a:off x="7162800" y="3785870"/>
            <a:ext cx="3238500" cy="337185"/>
          </a:xfrm>
          <a:prstGeom prst="rect">
            <a:avLst/>
          </a:prstGeom>
          <a:noFill/>
        </p:spPr>
        <p:txBody>
          <a:bodyPr wrap="square" rtlCol="0" anchor="t">
            <a:spAutoFit/>
          </a:bodyPr>
          <a:p>
            <a:r>
              <a:rPr lang="zh-CN" altLang="en-US" sz="1600">
                <a:sym typeface="+mn-ea"/>
              </a:rPr>
              <a:t>存储到数据库VectorStore(FAISS)</a:t>
            </a:r>
            <a:endParaRPr lang="zh-CN" altLang="en-US" sz="1600">
              <a:sym typeface="+mn-ea"/>
            </a:endParaRPr>
          </a:p>
        </p:txBody>
      </p:sp>
      <p:sp>
        <p:nvSpPr>
          <p:cNvPr id="14" name="文本框 13"/>
          <p:cNvSpPr txBox="1"/>
          <p:nvPr/>
        </p:nvSpPr>
        <p:spPr>
          <a:xfrm>
            <a:off x="8467725" y="2031365"/>
            <a:ext cx="3057525" cy="1340485"/>
          </a:xfrm>
          <a:prstGeom prst="rect">
            <a:avLst/>
          </a:prstGeom>
          <a:noFill/>
        </p:spPr>
        <p:txBody>
          <a:bodyPr wrap="square" rtlCol="0" anchor="t">
            <a:noAutofit/>
          </a:bodyPr>
          <a:p>
            <a:r>
              <a:rPr lang="zh-CN" altLang="en-US" sz="1600">
                <a:sym typeface="+mn-ea"/>
              </a:rPr>
              <a:t>文本向量化（Embedding）：这通常涉及到NLP的特征抽取，可以通过诸如TF-IDF、Word2vec、BERT等方法将分割好的文本转化为数值向量地址。</a:t>
            </a:r>
            <a:endParaRPr lang="zh-CN" altLang="en-US" sz="1600">
              <a:sym typeface="+mn-ea"/>
            </a:endParaRPr>
          </a:p>
        </p:txBody>
      </p:sp>
      <p:sp>
        <p:nvSpPr>
          <p:cNvPr id="15" name="文本框 14"/>
          <p:cNvSpPr txBox="1"/>
          <p:nvPr/>
        </p:nvSpPr>
        <p:spPr>
          <a:xfrm>
            <a:off x="21590" y="2430780"/>
            <a:ext cx="3591560" cy="829945"/>
          </a:xfrm>
          <a:prstGeom prst="rect">
            <a:avLst/>
          </a:prstGeom>
          <a:noFill/>
        </p:spPr>
        <p:txBody>
          <a:bodyPr wrap="square" rtlCol="0" anchor="t">
            <a:spAutoFit/>
          </a:bodyPr>
          <a:p>
            <a:r>
              <a:rPr lang="zh-CN" altLang="en-US" sz="1600">
                <a:sym typeface="+mn-ea"/>
              </a:rPr>
              <a:t>将用户的查询或问题转化为向量，应使用与文本向量化相同的方法，以便在相同的空间中进行比较。</a:t>
            </a:r>
            <a:endParaRPr lang="zh-CN" altLang="en-US" sz="1600">
              <a:sym typeface="+mn-ea"/>
            </a:endParaRPr>
          </a:p>
        </p:txBody>
      </p:sp>
      <p:sp>
        <p:nvSpPr>
          <p:cNvPr id="16" name="文本框 15"/>
          <p:cNvSpPr txBox="1"/>
          <p:nvPr/>
        </p:nvSpPr>
        <p:spPr>
          <a:xfrm>
            <a:off x="6918325" y="5398770"/>
            <a:ext cx="4124325" cy="829945"/>
          </a:xfrm>
          <a:prstGeom prst="rect">
            <a:avLst/>
          </a:prstGeom>
          <a:noFill/>
        </p:spPr>
        <p:txBody>
          <a:bodyPr wrap="square" rtlCol="0" anchor="t">
            <a:spAutoFit/>
          </a:bodyPr>
          <a:p>
            <a:r>
              <a:rPr lang="zh-CN" altLang="en-US" sz="1600">
                <a:sym typeface="+mn-ea"/>
              </a:rPr>
              <a:t>匹配出的文本作为上下文和问题一起添加到prompt中，这是利用匹配出的文本来形成与问题相关的上下文，用于输入给语言模型。</a:t>
            </a:r>
            <a:endParaRPr lang="zh-CN" altLang="en-US" sz="1600">
              <a:sym typeface="+mn-ea"/>
            </a:endParaRPr>
          </a:p>
        </p:txBody>
      </p:sp>
      <p:sp>
        <p:nvSpPr>
          <p:cNvPr id="17" name="文本框 16"/>
          <p:cNvSpPr txBox="1"/>
          <p:nvPr/>
        </p:nvSpPr>
        <p:spPr>
          <a:xfrm>
            <a:off x="2171700" y="5536565"/>
            <a:ext cx="2857500" cy="692150"/>
          </a:xfrm>
          <a:prstGeom prst="rect">
            <a:avLst/>
          </a:prstGeom>
          <a:noFill/>
        </p:spPr>
        <p:txBody>
          <a:bodyPr wrap="square" rtlCol="0" anchor="t">
            <a:noAutofit/>
          </a:bodyPr>
          <a:p>
            <a:r>
              <a:rPr lang="zh-CN" altLang="en-US" sz="1600">
                <a:sym typeface="+mn-ea"/>
              </a:rPr>
              <a:t>将这个问题和上下文一起提交给语言模型（例如GPT系列）</a:t>
            </a:r>
            <a:endParaRPr lang="zh-CN" altLang="en-US" sz="1600">
              <a:sym typeface="+mn-ea"/>
            </a:endParaRPr>
          </a:p>
        </p:txBody>
      </p:sp>
      <p:sp>
        <p:nvSpPr>
          <p:cNvPr id="18" name="文本框 17"/>
          <p:cNvSpPr txBox="1"/>
          <p:nvPr/>
        </p:nvSpPr>
        <p:spPr>
          <a:xfrm>
            <a:off x="4650740" y="2257425"/>
            <a:ext cx="378460" cy="368300"/>
          </a:xfrm>
          <a:prstGeom prst="rect">
            <a:avLst/>
          </a:prstGeom>
          <a:noFill/>
        </p:spPr>
        <p:txBody>
          <a:bodyPr wrap="square" rtlCol="0">
            <a:spAutoFit/>
          </a:bodyPr>
          <a:p>
            <a:r>
              <a:rPr lang="zh-CN" altLang="en-US" b="1">
                <a:solidFill>
                  <a:srgbClr val="FF0000"/>
                </a:solidFill>
              </a:rPr>
              <a:t>①</a:t>
            </a:r>
            <a:endParaRPr lang="zh-CN" altLang="en-US" b="1">
              <a:solidFill>
                <a:srgbClr val="FF0000"/>
              </a:solidFill>
            </a:endParaRPr>
          </a:p>
        </p:txBody>
      </p:sp>
      <p:sp>
        <p:nvSpPr>
          <p:cNvPr id="19" name="文本框 18"/>
          <p:cNvSpPr txBox="1"/>
          <p:nvPr>
            <p:custDataLst>
              <p:tags r:id="rId8"/>
            </p:custDataLst>
          </p:nvPr>
        </p:nvSpPr>
        <p:spPr>
          <a:xfrm>
            <a:off x="8397240" y="1663065"/>
            <a:ext cx="378460" cy="368300"/>
          </a:xfrm>
          <a:prstGeom prst="rect">
            <a:avLst/>
          </a:prstGeom>
          <a:noFill/>
        </p:spPr>
        <p:txBody>
          <a:bodyPr wrap="square" rtlCol="0">
            <a:spAutoFit/>
          </a:bodyPr>
          <a:p>
            <a:r>
              <a:rPr lang="zh-CN" altLang="en-US" b="1">
                <a:solidFill>
                  <a:srgbClr val="FF0000"/>
                </a:solidFill>
              </a:rPr>
              <a:t>②</a:t>
            </a:r>
            <a:endParaRPr lang="zh-CN" altLang="en-US" b="1">
              <a:solidFill>
                <a:srgbClr val="FF0000"/>
              </a:solidFill>
            </a:endParaRPr>
          </a:p>
        </p:txBody>
      </p:sp>
      <p:sp>
        <p:nvSpPr>
          <p:cNvPr id="20" name="文本框 19"/>
          <p:cNvSpPr txBox="1"/>
          <p:nvPr>
            <p:custDataLst>
              <p:tags r:id="rId9"/>
            </p:custDataLst>
          </p:nvPr>
        </p:nvSpPr>
        <p:spPr>
          <a:xfrm>
            <a:off x="5156200" y="2784475"/>
            <a:ext cx="378460" cy="368300"/>
          </a:xfrm>
          <a:prstGeom prst="rect">
            <a:avLst/>
          </a:prstGeom>
          <a:noFill/>
        </p:spPr>
        <p:txBody>
          <a:bodyPr wrap="square" rtlCol="0">
            <a:spAutoFit/>
          </a:bodyPr>
          <a:p>
            <a:r>
              <a:rPr lang="zh-CN" altLang="en-US" b="1">
                <a:solidFill>
                  <a:srgbClr val="FF0000"/>
                </a:solidFill>
              </a:rPr>
              <a:t>③</a:t>
            </a:r>
            <a:endParaRPr lang="zh-CN" altLang="en-US" b="1">
              <a:solidFill>
                <a:srgbClr val="FF0000"/>
              </a:solidFill>
            </a:endParaRPr>
          </a:p>
        </p:txBody>
      </p:sp>
      <p:sp>
        <p:nvSpPr>
          <p:cNvPr id="21" name="文本框 20"/>
          <p:cNvSpPr txBox="1"/>
          <p:nvPr>
            <p:custDataLst>
              <p:tags r:id="rId10"/>
            </p:custDataLst>
          </p:nvPr>
        </p:nvSpPr>
        <p:spPr>
          <a:xfrm>
            <a:off x="5644515" y="3556000"/>
            <a:ext cx="378460" cy="368300"/>
          </a:xfrm>
          <a:prstGeom prst="rect">
            <a:avLst/>
          </a:prstGeom>
          <a:noFill/>
        </p:spPr>
        <p:txBody>
          <a:bodyPr wrap="square" rtlCol="0">
            <a:spAutoFit/>
          </a:bodyPr>
          <a:p>
            <a:r>
              <a:rPr lang="zh-CN" altLang="en-US" b="1">
                <a:solidFill>
                  <a:srgbClr val="FF0000"/>
                </a:solidFill>
              </a:rPr>
              <a:t>④</a:t>
            </a:r>
            <a:endParaRPr lang="zh-CN" altLang="en-US" b="1">
              <a:solidFill>
                <a:srgbClr val="FF0000"/>
              </a:solidFill>
            </a:endParaRPr>
          </a:p>
        </p:txBody>
      </p:sp>
      <p:sp>
        <p:nvSpPr>
          <p:cNvPr id="22" name="文本框 21"/>
          <p:cNvSpPr txBox="1"/>
          <p:nvPr>
            <p:custDataLst>
              <p:tags r:id="rId11"/>
            </p:custDataLst>
          </p:nvPr>
        </p:nvSpPr>
        <p:spPr>
          <a:xfrm>
            <a:off x="5156200" y="4425950"/>
            <a:ext cx="378460" cy="368300"/>
          </a:xfrm>
          <a:prstGeom prst="rect">
            <a:avLst/>
          </a:prstGeom>
          <a:noFill/>
        </p:spPr>
        <p:txBody>
          <a:bodyPr wrap="square" rtlCol="0">
            <a:spAutoFit/>
          </a:bodyPr>
          <a:p>
            <a:r>
              <a:rPr lang="zh-CN" altLang="en-US" b="1">
                <a:solidFill>
                  <a:srgbClr val="FF0000"/>
                </a:solidFill>
              </a:rPr>
              <a:t>⑤</a:t>
            </a:r>
            <a:endParaRPr lang="zh-CN" altLang="en-US" b="1">
              <a:solidFill>
                <a:srgbClr val="FF0000"/>
              </a:solidFill>
            </a:endParaRPr>
          </a:p>
        </p:txBody>
      </p:sp>
      <p:sp>
        <p:nvSpPr>
          <p:cNvPr id="23" name="文本框 22"/>
          <p:cNvSpPr txBox="1"/>
          <p:nvPr>
            <p:custDataLst>
              <p:tags r:id="rId12"/>
            </p:custDataLst>
          </p:nvPr>
        </p:nvSpPr>
        <p:spPr>
          <a:xfrm>
            <a:off x="3228340" y="4514850"/>
            <a:ext cx="378460" cy="368300"/>
          </a:xfrm>
          <a:prstGeom prst="rect">
            <a:avLst/>
          </a:prstGeom>
          <a:noFill/>
        </p:spPr>
        <p:txBody>
          <a:bodyPr wrap="square" rtlCol="0">
            <a:spAutoFit/>
          </a:bodyPr>
          <a:p>
            <a:r>
              <a:rPr lang="zh-CN" altLang="en-US" b="1">
                <a:solidFill>
                  <a:srgbClr val="FF0000"/>
                </a:solidFill>
              </a:rPr>
              <a:t>⑥</a:t>
            </a:r>
            <a:endParaRPr lang="zh-CN" altLang="en-US" b="1">
              <a:solidFill>
                <a:srgbClr val="FF0000"/>
              </a:solidFill>
            </a:endParaRPr>
          </a:p>
        </p:txBody>
      </p:sp>
    </p:spTree>
    <p:custDataLst>
      <p:tags r:id="rId13"/>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VectorStore(FAISS)</a:t>
            </a:r>
            <a:r>
              <a:rPr lang="en-US" altLang="zh-CN">
                <a:sym typeface="+mn-ea"/>
              </a:rPr>
              <a:t>-</a:t>
            </a:r>
            <a:r>
              <a:rPr lang="en-US" altLang="zh-CN">
                <a:solidFill>
                  <a:srgbClr val="FF0000"/>
                </a:solidFill>
                <a:sym typeface="+mn-ea"/>
              </a:rPr>
              <a:t>Facebook AI Similarity Search</a:t>
            </a:r>
            <a:endParaRPr lang="en-US" altLang="zh-CN">
              <a:solidFill>
                <a:srgbClr val="FF0000"/>
              </a:solidFill>
              <a:sym typeface="+mn-ea"/>
            </a:endParaRPr>
          </a:p>
        </p:txBody>
      </p:sp>
      <p:sp>
        <p:nvSpPr>
          <p:cNvPr id="3" name="内容占位符 2"/>
          <p:cNvSpPr>
            <a:spLocks noGrp="1"/>
          </p:cNvSpPr>
          <p:nvPr>
            <p:ph idx="1"/>
          </p:nvPr>
        </p:nvSpPr>
        <p:spPr>
          <a:xfrm>
            <a:off x="669925" y="952500"/>
            <a:ext cx="10852150" cy="4246245"/>
          </a:xfrm>
        </p:spPr>
        <p:txBody>
          <a:bodyPr>
            <a:normAutofit lnSpcReduction="10000"/>
          </a:bodyPr>
          <a:p>
            <a:r>
              <a:rPr lang="zh-CN" altLang="en-US" b="1"/>
              <a:t>使用分数进行相似性搜索(Similarity Search with score)</a:t>
            </a:r>
            <a:endParaRPr lang="zh-CN" altLang="en-US" b="1"/>
          </a:p>
          <a:p>
            <a:pPr marL="0" indent="457200">
              <a:buNone/>
            </a:pPr>
            <a:r>
              <a:rPr lang="zh-CN" altLang="en-US"/>
              <a:t>有一些 FAISS 特定方法。其中之一是similarity_search_with_score，它不仅允许您返回文档，还允许返回查询到它们的距离分数。返回的距离分数是L2距离。因此，分数越低越好。</a:t>
            </a:r>
            <a:endParaRPr lang="zh-CN" altLang="en-US"/>
          </a:p>
          <a:p>
            <a:pPr marL="0" indent="457200">
              <a:buNone/>
            </a:pPr>
            <a:endParaRPr lang="zh-CN" altLang="en-US"/>
          </a:p>
          <a:p>
            <a:pPr marL="0" indent="457200">
              <a:buNone/>
            </a:pPr>
            <a:endParaRPr lang="zh-CN" altLang="en-US"/>
          </a:p>
          <a:p>
            <a:r>
              <a:rPr lang="zh-CN" altLang="en-US"/>
              <a:t>还可以使用similarity_search_by_vector 与给定嵌入向量相似的文档进行搜索，该向量接受嵌入向量作为参数而不是字符串。</a:t>
            </a:r>
            <a:endParaRPr lang="zh-CN" altLang="en-US"/>
          </a:p>
          <a:p>
            <a:endParaRPr lang="zh-CN" altLang="en-US"/>
          </a:p>
          <a:p>
            <a:pPr algn="l">
              <a:buClrTx/>
              <a:buSzTx/>
            </a:pPr>
            <a:r>
              <a:rPr lang="zh-CN" altLang="en-US" b="1"/>
              <a:t>保存和加载（Saving and loading）</a:t>
            </a:r>
            <a:endParaRPr lang="zh-CN" altLang="en-US" b="1"/>
          </a:p>
          <a:p>
            <a:pPr marL="0" indent="457200">
              <a:buNone/>
            </a:pPr>
            <a:r>
              <a:rPr lang="zh-CN" altLang="en-US"/>
              <a:t>可以保存和加载 FAISS 索引。这很有用，因此我们不必每次使用它时都重新创建它。</a:t>
            </a:r>
            <a:endParaRPr lang="zh-CN" altLang="en-US"/>
          </a:p>
          <a:p>
            <a:pPr marL="0" indent="0">
              <a:buNone/>
            </a:pPr>
            <a:endParaRPr lang="zh-CN" altLang="en-US"/>
          </a:p>
          <a:p>
            <a:endParaRPr lang="zh-CN" altLang="en-US"/>
          </a:p>
        </p:txBody>
      </p:sp>
      <p:pic>
        <p:nvPicPr>
          <p:cNvPr id="4" name="图片 3"/>
          <p:cNvPicPr>
            <a:picLocks noChangeAspect="1"/>
          </p:cNvPicPr>
          <p:nvPr>
            <p:custDataLst>
              <p:tags r:id="rId1"/>
            </p:custDataLst>
          </p:nvPr>
        </p:nvPicPr>
        <p:blipFill>
          <a:blip r:embed="rId2"/>
          <a:stretch>
            <a:fillRect/>
          </a:stretch>
        </p:blipFill>
        <p:spPr>
          <a:xfrm>
            <a:off x="669925" y="2223770"/>
            <a:ext cx="4552950" cy="542925"/>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5290820" y="2223770"/>
            <a:ext cx="6162675" cy="542290"/>
          </a:xfrm>
          <a:prstGeom prst="rect">
            <a:avLst/>
          </a:prstGeom>
        </p:spPr>
      </p:pic>
      <p:pic>
        <p:nvPicPr>
          <p:cNvPr id="6" name="图片 5"/>
          <p:cNvPicPr>
            <a:picLocks noChangeAspect="1"/>
          </p:cNvPicPr>
          <p:nvPr>
            <p:custDataLst>
              <p:tags r:id="rId5"/>
            </p:custDataLst>
          </p:nvPr>
        </p:nvPicPr>
        <p:blipFill>
          <a:blip r:embed="rId6"/>
          <a:stretch>
            <a:fillRect/>
          </a:stretch>
        </p:blipFill>
        <p:spPr>
          <a:xfrm>
            <a:off x="5957570" y="3429000"/>
            <a:ext cx="5648325" cy="1019175"/>
          </a:xfrm>
          <a:prstGeom prst="rect">
            <a:avLst/>
          </a:prstGeom>
        </p:spPr>
      </p:pic>
      <p:pic>
        <p:nvPicPr>
          <p:cNvPr id="7" name="图片 6"/>
          <p:cNvPicPr>
            <a:picLocks noChangeAspect="1"/>
          </p:cNvPicPr>
          <p:nvPr>
            <p:custDataLst>
              <p:tags r:id="rId7"/>
            </p:custDataLst>
          </p:nvPr>
        </p:nvPicPr>
        <p:blipFill>
          <a:blip r:embed="rId8"/>
          <a:stretch>
            <a:fillRect/>
          </a:stretch>
        </p:blipFill>
        <p:spPr>
          <a:xfrm>
            <a:off x="2242820" y="4988560"/>
            <a:ext cx="4533900" cy="847725"/>
          </a:xfrm>
          <a:prstGeom prst="rect">
            <a:avLst/>
          </a:prstGeom>
        </p:spPr>
      </p:pic>
      <p:pic>
        <p:nvPicPr>
          <p:cNvPr id="8" name="图片 7"/>
          <p:cNvPicPr>
            <a:picLocks noChangeAspect="1"/>
          </p:cNvPicPr>
          <p:nvPr>
            <p:custDataLst>
              <p:tags r:id="rId9"/>
            </p:custDataLst>
          </p:nvPr>
        </p:nvPicPr>
        <p:blipFill>
          <a:blip r:embed="rId10"/>
          <a:stretch>
            <a:fillRect/>
          </a:stretch>
        </p:blipFill>
        <p:spPr>
          <a:xfrm>
            <a:off x="2242820" y="6116955"/>
            <a:ext cx="6086475" cy="323850"/>
          </a:xfrm>
          <a:prstGeom prst="rect">
            <a:avLst/>
          </a:prstGeom>
        </p:spPr>
      </p:pic>
      <p:sp>
        <p:nvSpPr>
          <p:cNvPr id="9" name="文本框 8"/>
          <p:cNvSpPr txBox="1"/>
          <p:nvPr/>
        </p:nvSpPr>
        <p:spPr>
          <a:xfrm>
            <a:off x="375920" y="2061845"/>
            <a:ext cx="768350" cy="368300"/>
          </a:xfrm>
          <a:prstGeom prst="rect">
            <a:avLst/>
          </a:prstGeom>
          <a:noFill/>
        </p:spPr>
        <p:txBody>
          <a:bodyPr wrap="square" rtlCol="0">
            <a:spAutoFit/>
          </a:bodyPr>
          <a:p>
            <a:r>
              <a:rPr lang="en-US" altLang="zh-CN" b="1">
                <a:solidFill>
                  <a:srgbClr val="FF0000"/>
                </a:solidFill>
              </a:rPr>
              <a:t>OP</a:t>
            </a:r>
            <a:r>
              <a:rPr lang="zh-CN" altLang="en-US" b="1">
                <a:solidFill>
                  <a:srgbClr val="FF0000"/>
                </a:solidFill>
              </a:rPr>
              <a:t>：</a:t>
            </a:r>
            <a:endParaRPr lang="zh-CN" altLang="en-US" b="1">
              <a:solidFill>
                <a:srgbClr val="FF0000"/>
              </a:solidFill>
            </a:endParaRPr>
          </a:p>
        </p:txBody>
      </p:sp>
      <p:sp>
        <p:nvSpPr>
          <p:cNvPr id="10" name="文本框 9"/>
          <p:cNvSpPr txBox="1"/>
          <p:nvPr>
            <p:custDataLst>
              <p:tags r:id="rId11"/>
            </p:custDataLst>
          </p:nvPr>
        </p:nvSpPr>
        <p:spPr>
          <a:xfrm>
            <a:off x="1893570" y="4830445"/>
            <a:ext cx="768350" cy="368300"/>
          </a:xfrm>
          <a:prstGeom prst="rect">
            <a:avLst/>
          </a:prstGeom>
          <a:noFill/>
        </p:spPr>
        <p:txBody>
          <a:bodyPr wrap="square" rtlCol="0">
            <a:spAutoFit/>
          </a:bodyPr>
          <a:p>
            <a:r>
              <a:rPr lang="en-US" altLang="zh-CN" b="1">
                <a:solidFill>
                  <a:srgbClr val="FF0000"/>
                </a:solidFill>
              </a:rPr>
              <a:t>OP</a:t>
            </a:r>
            <a:r>
              <a:rPr lang="zh-CN" altLang="en-US" b="1">
                <a:solidFill>
                  <a:srgbClr val="FF0000"/>
                </a:solidFill>
              </a:rPr>
              <a:t>：</a:t>
            </a:r>
            <a:endParaRPr lang="zh-CN" altLang="en-US" b="1">
              <a:solidFill>
                <a:srgbClr val="FF0000"/>
              </a:solidFill>
            </a:endParaRPr>
          </a:p>
        </p:txBody>
      </p:sp>
      <p:sp>
        <p:nvSpPr>
          <p:cNvPr id="11" name="文本框 10"/>
          <p:cNvSpPr txBox="1"/>
          <p:nvPr>
            <p:custDataLst>
              <p:tags r:id="rId12"/>
            </p:custDataLst>
          </p:nvPr>
        </p:nvSpPr>
        <p:spPr>
          <a:xfrm>
            <a:off x="2093595" y="5836285"/>
            <a:ext cx="768350" cy="368300"/>
          </a:xfrm>
          <a:prstGeom prst="rect">
            <a:avLst/>
          </a:prstGeom>
          <a:noFill/>
        </p:spPr>
        <p:txBody>
          <a:bodyPr wrap="square" rtlCol="0">
            <a:spAutoFit/>
          </a:bodyPr>
          <a:p>
            <a:r>
              <a:rPr lang="en-US" altLang="zh-CN" b="1">
                <a:solidFill>
                  <a:srgbClr val="FF0000"/>
                </a:solidFill>
              </a:rPr>
              <a:t>ANS</a:t>
            </a:r>
            <a:r>
              <a:rPr lang="zh-CN" altLang="en-US" b="1">
                <a:solidFill>
                  <a:srgbClr val="FF0000"/>
                </a:solidFill>
              </a:rPr>
              <a:t>：</a:t>
            </a:r>
            <a:endParaRPr lang="zh-CN" altLang="en-US" b="1">
              <a:solidFill>
                <a:srgbClr val="FF0000"/>
              </a:solidFill>
            </a:endParaRPr>
          </a:p>
        </p:txBody>
      </p:sp>
      <p:sp>
        <p:nvSpPr>
          <p:cNvPr id="12" name="文本框 11"/>
          <p:cNvSpPr txBox="1"/>
          <p:nvPr>
            <p:custDataLst>
              <p:tags r:id="rId13"/>
            </p:custDataLst>
          </p:nvPr>
        </p:nvSpPr>
        <p:spPr>
          <a:xfrm>
            <a:off x="5290820" y="1972945"/>
            <a:ext cx="768350" cy="368300"/>
          </a:xfrm>
          <a:prstGeom prst="rect">
            <a:avLst/>
          </a:prstGeom>
          <a:noFill/>
        </p:spPr>
        <p:txBody>
          <a:bodyPr wrap="square" rtlCol="0">
            <a:spAutoFit/>
          </a:bodyPr>
          <a:p>
            <a:r>
              <a:rPr lang="en-US" altLang="zh-CN" b="1">
                <a:solidFill>
                  <a:srgbClr val="FF0000"/>
                </a:solidFill>
              </a:rPr>
              <a:t>ANS</a:t>
            </a:r>
            <a:r>
              <a:rPr lang="zh-CN" altLang="en-US" b="1">
                <a:solidFill>
                  <a:srgbClr val="FF0000"/>
                </a:solidFill>
              </a:rPr>
              <a:t>：</a:t>
            </a:r>
            <a:endParaRPr lang="zh-CN" altLang="en-US" b="1">
              <a:solidFill>
                <a:srgbClr val="FF0000"/>
              </a:solidFill>
            </a:endParaRPr>
          </a:p>
        </p:txBody>
      </p:sp>
      <p:sp>
        <p:nvSpPr>
          <p:cNvPr id="13" name="文本框 12"/>
          <p:cNvSpPr txBox="1"/>
          <p:nvPr>
            <p:custDataLst>
              <p:tags r:id="rId14"/>
            </p:custDataLst>
          </p:nvPr>
        </p:nvSpPr>
        <p:spPr>
          <a:xfrm>
            <a:off x="5506720" y="3244850"/>
            <a:ext cx="768350" cy="368300"/>
          </a:xfrm>
          <a:prstGeom prst="rect">
            <a:avLst/>
          </a:prstGeom>
          <a:noFill/>
        </p:spPr>
        <p:txBody>
          <a:bodyPr wrap="square" rtlCol="0">
            <a:spAutoFit/>
          </a:bodyPr>
          <a:p>
            <a:r>
              <a:rPr lang="en-US" altLang="zh-CN" b="1">
                <a:solidFill>
                  <a:srgbClr val="FF0000"/>
                </a:solidFill>
              </a:rPr>
              <a:t>OP</a:t>
            </a:r>
            <a:r>
              <a:rPr lang="zh-CN" altLang="en-US" b="1">
                <a:solidFill>
                  <a:srgbClr val="FF0000"/>
                </a:solidFill>
              </a:rPr>
              <a:t>：</a:t>
            </a:r>
            <a:endParaRPr lang="zh-CN" altLang="en-US" b="1">
              <a:solidFill>
                <a:srgbClr val="FF0000"/>
              </a:solidFill>
            </a:endParaRPr>
          </a:p>
        </p:txBody>
      </p:sp>
    </p:spTree>
    <p:custDataLst>
      <p:tags r:id="rId15"/>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VectorStore(FAISS)</a:t>
            </a:r>
            <a:r>
              <a:rPr lang="en-US" altLang="zh-CN">
                <a:sym typeface="+mn-ea"/>
              </a:rPr>
              <a:t>-</a:t>
            </a:r>
            <a:r>
              <a:rPr lang="en-US" altLang="zh-CN">
                <a:solidFill>
                  <a:srgbClr val="FF0000"/>
                </a:solidFill>
                <a:sym typeface="+mn-ea"/>
              </a:rPr>
              <a:t>Facebook AI Similarity Search</a:t>
            </a:r>
            <a:endParaRPr lang="zh-CN" altLang="en-US"/>
          </a:p>
        </p:txBody>
      </p:sp>
      <p:sp>
        <p:nvSpPr>
          <p:cNvPr id="3" name="内容占位符 2"/>
          <p:cNvSpPr>
            <a:spLocks noGrp="1"/>
          </p:cNvSpPr>
          <p:nvPr>
            <p:ph idx="1"/>
          </p:nvPr>
        </p:nvSpPr>
        <p:spPr>
          <a:xfrm>
            <a:off x="669925" y="952500"/>
            <a:ext cx="10852150" cy="3988435"/>
          </a:xfrm>
        </p:spPr>
        <p:txBody>
          <a:bodyPr>
            <a:normAutofit lnSpcReduction="20000"/>
          </a:bodyPr>
          <a:p>
            <a:r>
              <a:rPr lang="zh-CN" altLang="en-US"/>
              <a:t>合并(Merging)</a:t>
            </a:r>
            <a:endParaRPr lang="zh-CN" altLang="en-US"/>
          </a:p>
          <a:p>
            <a:pPr marL="0" indent="457200">
              <a:buNone/>
            </a:pPr>
            <a:r>
              <a:rPr lang="zh-CN" altLang="en-US" sz="1200"/>
              <a:t>可以合并两个 FAISS 向量存储</a:t>
            </a:r>
            <a:endParaRPr lang="zh-CN" altLang="en-US" sz="1200"/>
          </a:p>
          <a:p>
            <a:endParaRPr lang="zh-CN" altLang="en-US"/>
          </a:p>
          <a:p>
            <a:endParaRPr lang="zh-CN" altLang="en-US"/>
          </a:p>
          <a:p>
            <a:r>
              <a:rPr lang="zh-CN" altLang="en-US"/>
              <a:t>带过滤的相似性搜索(Similarity Search with filtering)</a:t>
            </a:r>
            <a:endParaRPr lang="zh-CN" altLang="en-US"/>
          </a:p>
          <a:p>
            <a:pPr marL="0" indent="457200">
              <a:buNone/>
            </a:pPr>
            <a:r>
              <a:rPr lang="zh-CN" altLang="en-US" sz="1200"/>
              <a:t>FAISS vectorstore 还可以支持过滤，因为 FAISS 本身不支持过滤，我们必须手动执行。</a:t>
            </a:r>
            <a:endParaRPr lang="zh-CN" altLang="en-US" sz="1200"/>
          </a:p>
          <a:p>
            <a:pPr marL="0" indent="457200">
              <a:buNone/>
            </a:pPr>
            <a:r>
              <a:rPr lang="zh-CN" altLang="en-US" sz="1200"/>
              <a:t>首先获取多于 k个结果，然后过滤它们来完成的。您可以根据元数据过滤文档。</a:t>
            </a:r>
            <a:endParaRPr lang="zh-CN" altLang="en-US" sz="1200"/>
          </a:p>
          <a:p>
            <a:pPr marL="0" indent="457200">
              <a:buNone/>
            </a:pPr>
            <a:r>
              <a:rPr lang="zh-CN" altLang="en-US" sz="1200"/>
              <a:t>您还可以在调用任何搜索方法时设置 fetch_k 参数，以设置在过滤之前要获取的文档数量。</a:t>
            </a:r>
            <a:endParaRPr lang="zh-CN" altLang="en-US" sz="1200"/>
          </a:p>
          <a:p>
            <a:endParaRPr lang="zh-CN" altLang="en-US"/>
          </a:p>
          <a:p>
            <a:endParaRPr lang="zh-CN" altLang="en-US"/>
          </a:p>
        </p:txBody>
      </p:sp>
      <p:pic>
        <p:nvPicPr>
          <p:cNvPr id="4" name="图片 3"/>
          <p:cNvPicPr>
            <a:picLocks noChangeAspect="1"/>
          </p:cNvPicPr>
          <p:nvPr>
            <p:custDataLst>
              <p:tags r:id="rId1"/>
            </p:custDataLst>
          </p:nvPr>
        </p:nvPicPr>
        <p:blipFill>
          <a:blip r:embed="rId2"/>
          <a:stretch>
            <a:fillRect/>
          </a:stretch>
        </p:blipFill>
        <p:spPr>
          <a:xfrm>
            <a:off x="1014095" y="1641475"/>
            <a:ext cx="3477260" cy="768350"/>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5024120" y="1861820"/>
            <a:ext cx="6124575" cy="266700"/>
          </a:xfrm>
          <a:prstGeom prst="rect">
            <a:avLst/>
          </a:prstGeom>
        </p:spPr>
      </p:pic>
      <p:sp>
        <p:nvSpPr>
          <p:cNvPr id="9" name="文本框 8"/>
          <p:cNvSpPr txBox="1"/>
          <p:nvPr>
            <p:custDataLst>
              <p:tags r:id="rId5"/>
            </p:custDataLst>
          </p:nvPr>
        </p:nvSpPr>
        <p:spPr>
          <a:xfrm>
            <a:off x="375920" y="1861820"/>
            <a:ext cx="768350" cy="368300"/>
          </a:xfrm>
          <a:prstGeom prst="rect">
            <a:avLst/>
          </a:prstGeom>
          <a:noFill/>
        </p:spPr>
        <p:txBody>
          <a:bodyPr wrap="square" rtlCol="0">
            <a:spAutoFit/>
          </a:bodyPr>
          <a:p>
            <a:r>
              <a:rPr lang="en-US" altLang="zh-CN" b="1">
                <a:solidFill>
                  <a:srgbClr val="FF0000"/>
                </a:solidFill>
              </a:rPr>
              <a:t>OP</a:t>
            </a:r>
            <a:r>
              <a:rPr lang="zh-CN" altLang="en-US" b="1">
                <a:solidFill>
                  <a:srgbClr val="FF0000"/>
                </a:solidFill>
              </a:rPr>
              <a:t>：</a:t>
            </a:r>
            <a:endParaRPr lang="zh-CN" altLang="en-US" b="1">
              <a:solidFill>
                <a:srgbClr val="FF0000"/>
              </a:solidFill>
            </a:endParaRPr>
          </a:p>
        </p:txBody>
      </p:sp>
      <p:sp>
        <p:nvSpPr>
          <p:cNvPr id="12" name="文本框 11"/>
          <p:cNvSpPr txBox="1"/>
          <p:nvPr>
            <p:custDataLst>
              <p:tags r:id="rId6"/>
            </p:custDataLst>
          </p:nvPr>
        </p:nvSpPr>
        <p:spPr>
          <a:xfrm>
            <a:off x="4757420" y="1604645"/>
            <a:ext cx="768350" cy="368300"/>
          </a:xfrm>
          <a:prstGeom prst="rect">
            <a:avLst/>
          </a:prstGeom>
          <a:noFill/>
        </p:spPr>
        <p:txBody>
          <a:bodyPr wrap="square" rtlCol="0">
            <a:spAutoFit/>
          </a:bodyPr>
          <a:p>
            <a:r>
              <a:rPr lang="en-US" altLang="zh-CN" b="1">
                <a:solidFill>
                  <a:srgbClr val="FF0000"/>
                </a:solidFill>
              </a:rPr>
              <a:t>ANS</a:t>
            </a:r>
            <a:r>
              <a:rPr lang="zh-CN" altLang="en-US" b="1">
                <a:solidFill>
                  <a:srgbClr val="FF0000"/>
                </a:solidFill>
              </a:rPr>
              <a:t>：</a:t>
            </a:r>
            <a:endParaRPr lang="zh-CN" altLang="en-US" b="1">
              <a:solidFill>
                <a:srgbClr val="FF0000"/>
              </a:solidFill>
            </a:endParaRPr>
          </a:p>
        </p:txBody>
      </p:sp>
      <p:pic>
        <p:nvPicPr>
          <p:cNvPr id="6" name="图片 5"/>
          <p:cNvPicPr>
            <a:picLocks noChangeAspect="1"/>
          </p:cNvPicPr>
          <p:nvPr>
            <p:custDataLst>
              <p:tags r:id="rId7"/>
            </p:custDataLst>
          </p:nvPr>
        </p:nvPicPr>
        <p:blipFill>
          <a:blip r:embed="rId8"/>
          <a:stretch>
            <a:fillRect/>
          </a:stretch>
        </p:blipFill>
        <p:spPr>
          <a:xfrm>
            <a:off x="1144270" y="3962400"/>
            <a:ext cx="4532630" cy="2668270"/>
          </a:xfrm>
          <a:prstGeom prst="rect">
            <a:avLst/>
          </a:prstGeom>
        </p:spPr>
      </p:pic>
      <p:sp>
        <p:nvSpPr>
          <p:cNvPr id="7" name="文本框 6"/>
          <p:cNvSpPr txBox="1"/>
          <p:nvPr>
            <p:custDataLst>
              <p:tags r:id="rId9"/>
            </p:custDataLst>
          </p:nvPr>
        </p:nvSpPr>
        <p:spPr>
          <a:xfrm>
            <a:off x="502920" y="4246245"/>
            <a:ext cx="768350" cy="368300"/>
          </a:xfrm>
          <a:prstGeom prst="rect">
            <a:avLst/>
          </a:prstGeom>
          <a:noFill/>
        </p:spPr>
        <p:txBody>
          <a:bodyPr wrap="square" rtlCol="0">
            <a:spAutoFit/>
          </a:bodyPr>
          <a:p>
            <a:r>
              <a:rPr lang="en-US" altLang="zh-CN" b="1">
                <a:solidFill>
                  <a:srgbClr val="FF0000"/>
                </a:solidFill>
              </a:rPr>
              <a:t>OP</a:t>
            </a:r>
            <a:r>
              <a:rPr lang="zh-CN" altLang="en-US" b="1">
                <a:solidFill>
                  <a:srgbClr val="FF0000"/>
                </a:solidFill>
              </a:rPr>
              <a:t>：</a:t>
            </a:r>
            <a:endParaRPr lang="zh-CN" altLang="en-US" b="1">
              <a:solidFill>
                <a:srgbClr val="FF0000"/>
              </a:solidFill>
            </a:endParaRPr>
          </a:p>
        </p:txBody>
      </p:sp>
      <p:pic>
        <p:nvPicPr>
          <p:cNvPr id="8" name="图片 7"/>
          <p:cNvPicPr>
            <a:picLocks noChangeAspect="1"/>
          </p:cNvPicPr>
          <p:nvPr>
            <p:custDataLst>
              <p:tags r:id="rId10"/>
            </p:custDataLst>
          </p:nvPr>
        </p:nvPicPr>
        <p:blipFill>
          <a:blip r:embed="rId11"/>
          <a:stretch>
            <a:fillRect/>
          </a:stretch>
        </p:blipFill>
        <p:spPr>
          <a:xfrm>
            <a:off x="5909945" y="4924425"/>
            <a:ext cx="5800725" cy="857250"/>
          </a:xfrm>
          <a:prstGeom prst="rect">
            <a:avLst/>
          </a:prstGeom>
        </p:spPr>
      </p:pic>
      <p:sp>
        <p:nvSpPr>
          <p:cNvPr id="10" name="文本框 9"/>
          <p:cNvSpPr txBox="1"/>
          <p:nvPr>
            <p:custDataLst>
              <p:tags r:id="rId12"/>
            </p:custDataLst>
          </p:nvPr>
        </p:nvSpPr>
        <p:spPr>
          <a:xfrm>
            <a:off x="5525770" y="4674870"/>
            <a:ext cx="768350" cy="368300"/>
          </a:xfrm>
          <a:prstGeom prst="rect">
            <a:avLst/>
          </a:prstGeom>
          <a:noFill/>
        </p:spPr>
        <p:txBody>
          <a:bodyPr wrap="square" rtlCol="0">
            <a:spAutoFit/>
          </a:bodyPr>
          <a:p>
            <a:r>
              <a:rPr lang="en-US" altLang="zh-CN" b="1">
                <a:solidFill>
                  <a:srgbClr val="FF0000"/>
                </a:solidFill>
              </a:rPr>
              <a:t>ANS</a:t>
            </a:r>
            <a:r>
              <a:rPr lang="zh-CN" altLang="en-US" b="1">
                <a:solidFill>
                  <a:srgbClr val="FF0000"/>
                </a:solidFill>
              </a:rPr>
              <a:t>：</a:t>
            </a:r>
            <a:endParaRPr lang="zh-CN" altLang="en-US" b="1">
              <a:solidFill>
                <a:srgbClr val="FF0000"/>
              </a:solidFill>
            </a:endParaRPr>
          </a:p>
        </p:txBody>
      </p:sp>
    </p:spTree>
    <p:custDataLst>
      <p:tags r:id="rId13"/>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特殊</a:t>
            </a:r>
            <a:r>
              <a:rPr lang="zh-CN" altLang="en-US"/>
              <a:t>情况问题解决</a:t>
            </a:r>
            <a:endParaRPr lang="zh-CN" altLang="en-US"/>
          </a:p>
        </p:txBody>
      </p:sp>
      <p:sp>
        <p:nvSpPr>
          <p:cNvPr id="3" name="内容占位符 2"/>
          <p:cNvSpPr>
            <a:spLocks noGrp="1"/>
          </p:cNvSpPr>
          <p:nvPr>
            <p:ph idx="1"/>
          </p:nvPr>
        </p:nvSpPr>
        <p:spPr>
          <a:xfrm>
            <a:off x="669925" y="952500"/>
            <a:ext cx="10852150" cy="4244340"/>
          </a:xfrm>
        </p:spPr>
        <p:txBody>
          <a:bodyPr>
            <a:normAutofit lnSpcReduction="10000"/>
          </a:bodyPr>
          <a:p>
            <a:r>
              <a:rPr lang="zh-CN" altLang="en-US"/>
              <a:t>在我们开发制度问答类应用时，遇到了一个有趣的挑战：不同的制度文件中包含了相似的内容。举个例子，我们可能有费用</a:t>
            </a:r>
            <a:r>
              <a:rPr lang="zh-CN" altLang="en-US">
                <a:solidFill>
                  <a:schemeClr val="bg2">
                    <a:lumMod val="50000"/>
                  </a:schemeClr>
                </a:solidFill>
              </a:rPr>
              <a:t>报销管理</a:t>
            </a:r>
            <a:r>
              <a:rPr lang="zh-CN" altLang="en-US"/>
              <a:t>、</a:t>
            </a:r>
            <a:r>
              <a:rPr lang="zh-CN" altLang="en-US">
                <a:solidFill>
                  <a:schemeClr val="bg2">
                    <a:lumMod val="50000"/>
                  </a:schemeClr>
                </a:solidFill>
              </a:rPr>
              <a:t>差旅费管理</a:t>
            </a:r>
            <a:r>
              <a:rPr lang="zh-CN" altLang="en-US"/>
              <a:t>和</a:t>
            </a:r>
            <a:r>
              <a:rPr lang="zh-CN" altLang="en-US">
                <a:solidFill>
                  <a:schemeClr val="bg2">
                    <a:lumMod val="50000"/>
                  </a:schemeClr>
                </a:solidFill>
              </a:rPr>
              <a:t>专家费管理</a:t>
            </a:r>
            <a:r>
              <a:rPr lang="zh-CN" altLang="en-US"/>
              <a:t>这三个不同的文件，它们都描述了相关的费用报销管理流程。当用户提出问题并进行向量检索时，有时会出现与问题无关的文本块，因为这些文本块的向量得分相对较高，从而影响了我们的搜索结果。这种情况可能导致两个问题：首先，我们的语言模型可能会尝试使用与问题无关的文本来回答用户的问题；其次，由于</a:t>
            </a:r>
            <a:r>
              <a:rPr lang="zh-CN" altLang="en-US">
                <a:solidFill>
                  <a:schemeClr val="bg2">
                    <a:lumMod val="50000"/>
                  </a:schemeClr>
                </a:solidFill>
              </a:rPr>
              <a:t>上下文信息不完整</a:t>
            </a:r>
            <a:r>
              <a:rPr lang="zh-CN" altLang="en-US"/>
              <a:t>（其他相关文本块的向量得分排在top_k之外），LLM的回答可能会缺少必要的信息。</a:t>
            </a:r>
            <a:endParaRPr lang="zh-CN" altLang="en-US"/>
          </a:p>
          <a:p>
            <a:r>
              <a:rPr lang="zh-CN" altLang="en-US"/>
              <a:t>为了解决这个问题，</a:t>
            </a:r>
            <a:r>
              <a:rPr lang="zh-CN" altLang="en-US"/>
              <a:t>可以充分利用</a:t>
            </a:r>
            <a:r>
              <a:rPr lang="zh-CN" altLang="en-US">
                <a:solidFill>
                  <a:schemeClr val="bg2">
                    <a:lumMod val="50000"/>
                  </a:schemeClr>
                </a:solidFill>
              </a:rPr>
              <a:t>ES搜索</a:t>
            </a:r>
            <a:r>
              <a:rPr lang="zh-CN" altLang="en-US"/>
              <a:t>（Elasticsearch）的强大功能。具体而言，采取以下两个主要措施来改善问答质量：</a:t>
            </a:r>
            <a:endParaRPr lang="zh-CN" altLang="en-US"/>
          </a:p>
          <a:p>
            <a:r>
              <a:rPr lang="zh-CN" altLang="en-US"/>
              <a:t>（</a:t>
            </a:r>
            <a:r>
              <a:rPr lang="en-US" altLang="zh-CN"/>
              <a:t>1</a:t>
            </a:r>
            <a:r>
              <a:rPr lang="zh-CN" altLang="en-US"/>
              <a:t>）使用ES的能力来</a:t>
            </a:r>
            <a:r>
              <a:rPr lang="zh-CN" altLang="en-US">
                <a:solidFill>
                  <a:schemeClr val="bg2">
                    <a:lumMod val="50000"/>
                  </a:schemeClr>
                </a:solidFill>
              </a:rPr>
              <a:t>过滤掉与用户问题无关的文件</a:t>
            </a:r>
            <a:r>
              <a:rPr lang="zh-CN" altLang="en-US"/>
              <a:t>。这样，我们能够在搜索过程中排除一些不相关的信息，提高了答案的准确性和相关性。</a:t>
            </a:r>
            <a:endParaRPr lang="zh-CN" altLang="en-US"/>
          </a:p>
          <a:p>
            <a:r>
              <a:rPr lang="zh-CN" altLang="en-US"/>
              <a:t>（</a:t>
            </a:r>
            <a:r>
              <a:rPr lang="en-US" altLang="zh-CN"/>
              <a:t>2</a:t>
            </a:r>
            <a:r>
              <a:rPr lang="zh-CN" altLang="en-US"/>
              <a:t>）结合ES的分数和向量分数，</a:t>
            </a:r>
            <a:r>
              <a:rPr lang="zh-CN" altLang="en-US">
                <a:solidFill>
                  <a:schemeClr val="bg2">
                    <a:lumMod val="50000"/>
                  </a:schemeClr>
                </a:solidFill>
              </a:rPr>
              <a:t>对搜索结果进行综合排序</a:t>
            </a:r>
            <a:r>
              <a:rPr lang="zh-CN" altLang="en-US"/>
              <a:t>。这意味着我们不仅仅依靠向量分数，还考虑了ES的分数，以确保我们得到的答案更加全面和有针对性。</a:t>
            </a:r>
            <a:endParaRPr lang="zh-CN" altLang="en-US"/>
          </a:p>
        </p:txBody>
      </p:sp>
    </p:spTree>
    <p:custDataLst>
      <p:tags r:id="rId1"/>
    </p:custData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后记</a:t>
            </a:r>
            <a:endParaRPr lang="zh-CN" altLang="en-US"/>
          </a:p>
        </p:txBody>
      </p:sp>
      <p:sp>
        <p:nvSpPr>
          <p:cNvPr id="3" name="内容占位符 2"/>
          <p:cNvSpPr>
            <a:spLocks noGrp="1"/>
          </p:cNvSpPr>
          <p:nvPr>
            <p:ph idx="1"/>
          </p:nvPr>
        </p:nvSpPr>
        <p:spPr/>
        <p:txBody>
          <a:bodyPr/>
          <a:p>
            <a:r>
              <a:rPr lang="zh-CN" altLang="en-US"/>
              <a:t>请一定要</a:t>
            </a:r>
            <a:r>
              <a:rPr lang="zh-CN" altLang="en-US"/>
              <a:t>看看原文</a:t>
            </a:r>
            <a:endParaRPr lang="zh-CN" altLang="en-US"/>
          </a:p>
          <a:p>
            <a:r>
              <a:rPr lang="zh-CN" altLang="en-US"/>
              <a:t>原文更精彩！原文链接</a:t>
            </a:r>
            <a:r>
              <a:rPr lang="zh-CN" altLang="en-US"/>
              <a:t>附在最后</a:t>
            </a:r>
            <a:endParaRPr lang="zh-CN" altLang="en-US"/>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基础概念</a:t>
            </a:r>
            <a:r>
              <a:rPr lang="zh-CN" altLang="en-US"/>
              <a:t>解读</a:t>
            </a:r>
            <a:endParaRPr lang="zh-CN" altLang="en-US"/>
          </a:p>
        </p:txBody>
      </p:sp>
      <p:sp>
        <p:nvSpPr>
          <p:cNvPr id="3" name="内容占位符 2"/>
          <p:cNvSpPr>
            <a:spLocks noGrp="1"/>
          </p:cNvSpPr>
          <p:nvPr>
            <p:ph idx="1"/>
          </p:nvPr>
        </p:nvSpPr>
        <p:spPr>
          <a:xfrm>
            <a:off x="1154430" y="1346200"/>
            <a:ext cx="9760585" cy="4375785"/>
          </a:xfrm>
        </p:spPr>
        <p:txBody>
          <a:bodyPr>
            <a:noAutofit/>
          </a:bodyPr>
          <a:p>
            <a:r>
              <a:rPr lang="zh-CN" altLang="en-US" sz="1800"/>
              <a:t>DataBase：数据库（这个就不解释了）</a:t>
            </a:r>
            <a:endParaRPr lang="zh-CN" altLang="en-US" sz="1800"/>
          </a:p>
          <a:p>
            <a:r>
              <a:rPr lang="en-US" altLang="zh-CN" sz="1800"/>
              <a:t>Large Language Model</a:t>
            </a:r>
            <a:r>
              <a:rPr sz="1800"/>
              <a:t>：</a:t>
            </a:r>
            <a:endParaRPr sz="1800"/>
          </a:p>
          <a:p>
            <a:pPr marL="0" indent="457200">
              <a:buNone/>
            </a:pPr>
            <a:r>
              <a:rPr sz="1800"/>
              <a:t>使用大量文本数据训练的深度学习模型，可以生成自然语言文本或理解语言文本的含义。大语言模型可以处理多种自然语言任务，如文本分类、问答、对话等，是通向人工智能的一条重要途径</a:t>
            </a:r>
            <a:endParaRPr sz="1800"/>
          </a:p>
          <a:p>
            <a:pPr marL="0" indent="457200">
              <a:buNone/>
            </a:pPr>
            <a:r>
              <a:rPr sz="1800"/>
              <a:t>举例：</a:t>
            </a:r>
            <a:r>
              <a:rPr lang="en-US" altLang="zh-CN" sz="1800"/>
              <a:t>ChatGPT</a:t>
            </a:r>
            <a:r>
              <a:rPr sz="1800"/>
              <a:t>、</a:t>
            </a:r>
            <a:r>
              <a:rPr lang="en-US" altLang="zh-CN" sz="1800"/>
              <a:t>NewBing</a:t>
            </a:r>
            <a:r>
              <a:rPr sz="1800"/>
              <a:t>、文心一言等（可以接受并生成文本）</a:t>
            </a:r>
            <a:endParaRPr sz="1800"/>
          </a:p>
          <a:p>
            <a:pPr marL="228600" lvl="0" indent="-228600">
              <a:buFont typeface="Arial" panose="020B0604020202020204" pitchFamily="34" charset="0"/>
              <a:buChar char="•"/>
            </a:pPr>
            <a:r>
              <a:rPr lang="en-US" altLang="zh-CN" sz="1800">
                <a:sym typeface="+mn-ea"/>
              </a:rPr>
              <a:t>DataBase for Large Language Model</a:t>
            </a:r>
            <a:endParaRPr lang="en-US" altLang="zh-CN" sz="1800"/>
          </a:p>
          <a:p>
            <a:pPr marL="0" lvl="0" indent="457200">
              <a:buFont typeface="Arial" panose="020B0604020202020204" pitchFamily="34" charset="0"/>
              <a:buNone/>
            </a:pPr>
            <a:r>
              <a:rPr sz="1800">
                <a:solidFill>
                  <a:schemeClr val="tx1"/>
                </a:solidFill>
              </a:rPr>
              <a:t>“大型语言模型的数据库”，这是一个用于存储和管理大型语言模型所需数据的系统或组织结构。大型语言模型（如GPT-3或GPT-4）需要大量的数据来进行训练和支持各种自然语言处理任务。这些数据可以包括文本、图像、音频等多种形式的信息。</a:t>
            </a:r>
            <a:r>
              <a:rPr lang="en-US" altLang="zh-CN" sz="1800">
                <a:solidFill>
                  <a:schemeClr val="tx1"/>
                </a:solidFill>
              </a:rPr>
              <a:t>  </a:t>
            </a:r>
            <a:endParaRPr sz="1800">
              <a:solidFill>
                <a:schemeClr val="tx1"/>
              </a:solidFill>
            </a:endParaRPr>
          </a:p>
          <a:p>
            <a:pPr marL="0" indent="457200">
              <a:buNone/>
            </a:pPr>
            <a:endParaRPr sz="1800">
              <a:solidFill>
                <a:schemeClr val="tx1"/>
              </a:solidFill>
            </a:endParaRPr>
          </a:p>
        </p:txBody>
      </p:sp>
    </p:spTree>
    <p:custDataLst>
      <p:tags r:id="rId1"/>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副标题 1"/>
          <p:cNvSpPr/>
          <p:nvPr>
            <p:ph type="subTitle" idx="3"/>
          </p:nvPr>
        </p:nvSpPr>
        <p:spPr>
          <a:xfrm>
            <a:off x="1259205" y="4060190"/>
            <a:ext cx="6586220" cy="470535"/>
          </a:xfrm>
        </p:spPr>
        <p:txBody>
          <a:bodyPr>
            <a:normAutofit fontScale="80000"/>
          </a:bodyPr>
          <a:p>
            <a:r>
              <a:rPr lang="en-US" altLang="zh-CN"/>
              <a:t>QLORA: Efficient Finetuning of Quantized LLMs</a:t>
            </a:r>
            <a:endParaRPr lang="en-US" altLang="zh-CN"/>
          </a:p>
        </p:txBody>
      </p:sp>
      <p:sp>
        <p:nvSpPr>
          <p:cNvPr id="3" name="标题 2"/>
          <p:cNvSpPr/>
          <p:nvPr>
            <p:ph type="ctrTitle" idx="2"/>
          </p:nvPr>
        </p:nvSpPr>
        <p:spPr>
          <a:xfrm>
            <a:off x="1219200" y="3077210"/>
            <a:ext cx="7760970" cy="821055"/>
          </a:xfrm>
        </p:spPr>
        <p:txBody>
          <a:bodyPr>
            <a:normAutofit fontScale="90000"/>
          </a:bodyPr>
          <a:p>
            <a:r>
              <a:rPr>
                <a:solidFill>
                  <a:schemeClr val="tx1">
                    <a:lumMod val="85000"/>
                    <a:lumOff val="15000"/>
                  </a:schemeClr>
                </a:solidFill>
                <a:latin typeface="+mn-ea"/>
                <a:sym typeface="+mn-ea"/>
              </a:rPr>
              <a:t>QLORA：量化LLM的有效微调（包括论文解读）</a:t>
            </a:r>
            <a:endParaRPr lang="en-US" altLang="zh-CN"/>
          </a:p>
        </p:txBody>
      </p:sp>
      <p:sp>
        <p:nvSpPr>
          <p:cNvPr id="4" name="文本框 3"/>
          <p:cNvSpPr txBox="1"/>
          <p:nvPr>
            <p:custDataLst>
              <p:tags r:id="rId1"/>
            </p:custDataLst>
          </p:nvPr>
        </p:nvSpPr>
        <p:spPr>
          <a:xfrm>
            <a:off x="5165090" y="4882515"/>
            <a:ext cx="1739265" cy="368300"/>
          </a:xfrm>
          <a:prstGeom prst="rect">
            <a:avLst/>
          </a:prstGeom>
          <a:noFill/>
        </p:spPr>
        <p:txBody>
          <a:bodyPr wrap="square" rtlCol="0">
            <a:spAutoFit/>
          </a:bodyPr>
          <a:p>
            <a:r>
              <a:rPr lang="zh-CN" altLang="en-US"/>
              <a:t>讲解：</a:t>
            </a:r>
            <a:r>
              <a:rPr lang="zh-CN" altLang="en-US"/>
              <a:t>袁嘉皓</a:t>
            </a:r>
            <a:endParaRPr lang="zh-CN" altLang="en-US"/>
          </a:p>
        </p:txBody>
      </p:sp>
    </p:spTree>
    <p:custDataLst>
      <p:tags r:id="rId2"/>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i="0" dirty="0">
                <a:solidFill>
                  <a:srgbClr val="121212"/>
                </a:solidFill>
                <a:effectLst/>
                <a:latin typeface="+mj-ea"/>
                <a:ea typeface="+mj-ea"/>
              </a:rPr>
              <a:t>LLM</a:t>
            </a:r>
            <a:r>
              <a:rPr lang="zh-CN" altLang="en-US" b="1" i="0" dirty="0">
                <a:solidFill>
                  <a:srgbClr val="121212"/>
                </a:solidFill>
                <a:effectLst/>
                <a:latin typeface="+mj-ea"/>
                <a:ea typeface="+mj-ea"/>
              </a:rPr>
              <a:t>优化方法：全面微调、</a:t>
            </a:r>
            <a:r>
              <a:rPr lang="en-US" altLang="zh-CN" b="1" i="0" dirty="0">
                <a:solidFill>
                  <a:srgbClr val="121212"/>
                </a:solidFill>
                <a:effectLst/>
                <a:latin typeface="+mj-ea"/>
                <a:ea typeface="+mj-ea"/>
              </a:rPr>
              <a:t>PEFT</a:t>
            </a:r>
            <a:r>
              <a:rPr lang="zh-CN" altLang="en-US" b="1" i="0" dirty="0">
                <a:solidFill>
                  <a:srgbClr val="121212"/>
                </a:solidFill>
                <a:effectLst/>
                <a:latin typeface="+mj-ea"/>
                <a:ea typeface="+mj-ea"/>
              </a:rPr>
              <a:t>、提示工程和</a:t>
            </a:r>
            <a:r>
              <a:rPr lang="en-US" altLang="zh-CN" b="1" i="0" dirty="0">
                <a:solidFill>
                  <a:srgbClr val="121212"/>
                </a:solidFill>
                <a:effectLst/>
                <a:latin typeface="+mj-ea"/>
                <a:ea typeface="+mj-ea"/>
              </a:rPr>
              <a:t>RAG</a:t>
            </a:r>
            <a:r>
              <a:rPr lang="zh-CN" altLang="en-US" b="1" i="0" dirty="0">
                <a:solidFill>
                  <a:srgbClr val="121212"/>
                </a:solidFill>
                <a:effectLst/>
                <a:latin typeface="+mj-ea"/>
                <a:ea typeface="+mj-ea"/>
              </a:rPr>
              <a:t>对比分析</a:t>
            </a:r>
            <a:endParaRPr lang="zh-CN" altLang="en-US" dirty="0">
              <a:latin typeface="+mj-ea"/>
              <a:ea typeface="+mj-ea"/>
            </a:endParaRPr>
          </a:p>
        </p:txBody>
      </p:sp>
      <p:sp>
        <p:nvSpPr>
          <p:cNvPr id="3" name="内容占位符 2"/>
          <p:cNvSpPr>
            <a:spLocks noGrp="1"/>
          </p:cNvSpPr>
          <p:nvPr>
            <p:ph idx="1"/>
          </p:nvPr>
        </p:nvSpPr>
        <p:spPr/>
        <p:txBody>
          <a:bodyPr/>
          <a:lstStyle/>
          <a:p>
            <a:r>
              <a:rPr lang="zh-CN" altLang="en-US" dirty="0">
                <a:latin typeface="+mn-ea"/>
                <a:ea typeface="+mn-ea"/>
              </a:rPr>
              <a:t>为什么需要优化</a:t>
            </a:r>
            <a:endParaRPr lang="en-US" altLang="zh-CN" dirty="0">
              <a:latin typeface="+mn-ea"/>
              <a:ea typeface="+mn-ea"/>
            </a:endParaRPr>
          </a:p>
          <a:p>
            <a:pPr lvl="1"/>
            <a:r>
              <a:rPr lang="zh-CN" altLang="en-US" sz="1200" b="1" i="0" dirty="0">
                <a:solidFill>
                  <a:srgbClr val="121212"/>
                </a:solidFill>
                <a:effectLst/>
                <a:latin typeface="+mn-ea"/>
                <a:ea typeface="+mn-ea"/>
              </a:rPr>
              <a:t>定制输出</a:t>
            </a:r>
            <a:r>
              <a:rPr lang="zh-CN" altLang="en-US" sz="1200" b="0" i="0" dirty="0">
                <a:solidFill>
                  <a:srgbClr val="121212"/>
                </a:solidFill>
                <a:effectLst/>
                <a:latin typeface="+mn-ea"/>
                <a:ea typeface="+mn-ea"/>
              </a:rPr>
              <a:t>：你可能需要一个具有独特结构或风格的应用程序，例如可以评分并提供简洁反馈点评文章质量的工具。</a:t>
            </a:r>
            <a:endParaRPr lang="zh-CN" altLang="en-US" sz="1200" b="0" i="0" dirty="0">
              <a:solidFill>
                <a:srgbClr val="121212"/>
              </a:solidFill>
              <a:effectLst/>
              <a:latin typeface="+mn-ea"/>
              <a:ea typeface="+mn-ea"/>
            </a:endParaRPr>
          </a:p>
          <a:p>
            <a:pPr lvl="1"/>
            <a:r>
              <a:rPr lang="zh-CN" altLang="en-US" sz="1200" b="1" i="0" dirty="0">
                <a:solidFill>
                  <a:srgbClr val="121212"/>
                </a:solidFill>
                <a:effectLst/>
                <a:latin typeface="+mn-ea"/>
                <a:ea typeface="+mn-ea"/>
              </a:rPr>
              <a:t>缺少上下文</a:t>
            </a:r>
            <a:r>
              <a:rPr lang="zh-CN" altLang="en-US" sz="1200" b="0" i="0" dirty="0">
                <a:solidFill>
                  <a:srgbClr val="121212"/>
                </a:solidFill>
                <a:effectLst/>
                <a:latin typeface="+mn-ea"/>
                <a:ea typeface="+mn-ea"/>
              </a:rPr>
              <a:t>：预训练</a:t>
            </a:r>
            <a:r>
              <a:rPr lang="en-US" altLang="zh-CN" sz="1200" b="0" i="0" dirty="0">
                <a:solidFill>
                  <a:srgbClr val="121212"/>
                </a:solidFill>
                <a:effectLst/>
                <a:latin typeface="+mn-ea"/>
                <a:ea typeface="+mn-ea"/>
              </a:rPr>
              <a:t>LLM</a:t>
            </a:r>
            <a:r>
              <a:rPr lang="zh-CN" altLang="en-US" sz="1200" b="0" i="0" dirty="0">
                <a:solidFill>
                  <a:srgbClr val="121212"/>
                </a:solidFill>
                <a:effectLst/>
                <a:latin typeface="+mn-ea"/>
                <a:ea typeface="+mn-ea"/>
              </a:rPr>
              <a:t>可能对于你应用程序中重要文件一无所知，例如针对某系列产品进行技术咨询的聊天机器人。如果这些产品的使用手册并未包含在</a:t>
            </a:r>
            <a:r>
              <a:rPr lang="en-US" altLang="zh-CN" sz="1200" b="0" i="0" dirty="0">
                <a:solidFill>
                  <a:srgbClr val="121212"/>
                </a:solidFill>
                <a:effectLst/>
                <a:latin typeface="+mn-ea"/>
                <a:ea typeface="+mn-ea"/>
              </a:rPr>
              <a:t>LLM</a:t>
            </a:r>
            <a:r>
              <a:rPr lang="zh-CN" altLang="en-US" sz="1200" b="0" i="0" dirty="0">
                <a:solidFill>
                  <a:srgbClr val="121212"/>
                </a:solidFill>
                <a:effectLst/>
                <a:latin typeface="+mn-ea"/>
                <a:ea typeface="+mn-ea"/>
              </a:rPr>
              <a:t>的训练数据中，那么它的准确性可能会受到影响。</a:t>
            </a:r>
            <a:endParaRPr lang="zh-CN" altLang="en-US" sz="1200" b="0" i="0" dirty="0">
              <a:solidFill>
                <a:srgbClr val="121212"/>
              </a:solidFill>
              <a:effectLst/>
              <a:latin typeface="+mn-ea"/>
              <a:ea typeface="+mn-ea"/>
            </a:endParaRPr>
          </a:p>
          <a:p>
            <a:pPr lvl="1"/>
            <a:r>
              <a:rPr lang="zh-CN" altLang="en-US" sz="1200" b="1" i="0" dirty="0">
                <a:solidFill>
                  <a:srgbClr val="121212"/>
                </a:solidFill>
                <a:effectLst/>
                <a:latin typeface="+mn-ea"/>
                <a:ea typeface="+mn-ea"/>
              </a:rPr>
              <a:t>专业词汇</a:t>
            </a:r>
            <a:r>
              <a:rPr lang="zh-CN" altLang="en-US" sz="1200" b="0" i="0" dirty="0">
                <a:solidFill>
                  <a:srgbClr val="121212"/>
                </a:solidFill>
                <a:effectLst/>
                <a:latin typeface="+mn-ea"/>
                <a:ea typeface="+mn-ea"/>
              </a:rPr>
              <a:t>：某些领域、行业甚至特定企业通常具有独特的术语、概念和结构，而这些在一般预训练数据中并未得到充分体现。因此，预训练的</a:t>
            </a:r>
            <a:r>
              <a:rPr lang="en-US" altLang="zh-CN" sz="1200" b="0" i="0" dirty="0">
                <a:solidFill>
                  <a:srgbClr val="121212"/>
                </a:solidFill>
                <a:effectLst/>
                <a:latin typeface="+mn-ea"/>
                <a:ea typeface="+mn-ea"/>
              </a:rPr>
              <a:t>LLM</a:t>
            </a:r>
            <a:r>
              <a:rPr lang="zh-CN" altLang="en-US" sz="1200" b="0" i="0" dirty="0">
                <a:solidFill>
                  <a:srgbClr val="121212"/>
                </a:solidFill>
                <a:effectLst/>
                <a:latin typeface="+mn-ea"/>
                <a:ea typeface="+mn-ea"/>
              </a:rPr>
              <a:t>可能会在对财务数据、医学研究论文甚至公司会议记录进行总结或回答问题时面临挑战。</a:t>
            </a:r>
            <a:endParaRPr lang="en-US" altLang="zh-CN" sz="1200" b="0" i="0" dirty="0">
              <a:solidFill>
                <a:srgbClr val="121212"/>
              </a:solidFill>
              <a:effectLst/>
              <a:latin typeface="+mn-ea"/>
              <a:ea typeface="+mn-ea"/>
            </a:endParaRPr>
          </a:p>
          <a:p>
            <a:r>
              <a:rPr lang="zh-CN" altLang="en-US" dirty="0">
                <a:solidFill>
                  <a:srgbClr val="121212"/>
                </a:solidFill>
                <a:latin typeface="+mn-ea"/>
                <a:ea typeface="+mn-ea"/>
              </a:rPr>
              <a:t>主要优化方法</a:t>
            </a:r>
            <a:endParaRPr lang="en-US" altLang="zh-CN" dirty="0">
              <a:solidFill>
                <a:srgbClr val="121212"/>
              </a:solidFill>
              <a:latin typeface="+mn-ea"/>
              <a:ea typeface="+mn-ea"/>
            </a:endParaRPr>
          </a:p>
          <a:p>
            <a:pPr lvl="1"/>
            <a:r>
              <a:rPr lang="zh-CN" altLang="en-US" sz="1200" b="1" i="0" dirty="0">
                <a:solidFill>
                  <a:srgbClr val="121212"/>
                </a:solidFill>
                <a:effectLst/>
                <a:latin typeface="+mn-ea"/>
                <a:ea typeface="+mn-ea"/>
              </a:rPr>
              <a:t>全面微调</a:t>
            </a:r>
            <a:r>
              <a:rPr lang="zh-CN" altLang="en-US" sz="1200" b="0" i="0" dirty="0">
                <a:solidFill>
                  <a:srgbClr val="121212"/>
                </a:solidFill>
                <a:effectLst/>
                <a:latin typeface="+mn-ea"/>
                <a:ea typeface="+mn-ea"/>
              </a:rPr>
              <a:t>：使用任务特定数据调整</a:t>
            </a:r>
            <a:r>
              <a:rPr lang="en-US" altLang="zh-CN" sz="1200" b="0" i="0" dirty="0">
                <a:solidFill>
                  <a:srgbClr val="121212"/>
                </a:solidFill>
                <a:effectLst/>
                <a:latin typeface="+mn-ea"/>
                <a:ea typeface="+mn-ea"/>
              </a:rPr>
              <a:t>LLM</a:t>
            </a:r>
            <a:r>
              <a:rPr lang="zh-CN" altLang="en-US" sz="1200" b="0" i="0" dirty="0">
                <a:solidFill>
                  <a:srgbClr val="121212"/>
                </a:solidFill>
                <a:effectLst/>
                <a:latin typeface="+mn-ea"/>
                <a:ea typeface="+mn-ea"/>
              </a:rPr>
              <a:t>的所有参数。</a:t>
            </a:r>
            <a:endParaRPr lang="zh-CN" altLang="en-US" sz="1200" b="0" i="0" dirty="0">
              <a:solidFill>
                <a:srgbClr val="121212"/>
              </a:solidFill>
              <a:effectLst/>
              <a:latin typeface="+mn-ea"/>
              <a:ea typeface="+mn-ea"/>
            </a:endParaRPr>
          </a:p>
          <a:p>
            <a:pPr lvl="1"/>
            <a:r>
              <a:rPr lang="zh-CN" altLang="en-US" sz="1200" b="1" i="0" dirty="0">
                <a:solidFill>
                  <a:srgbClr val="121212"/>
                </a:solidFill>
                <a:effectLst/>
                <a:latin typeface="+mn-ea"/>
                <a:ea typeface="+mn-ea"/>
              </a:rPr>
              <a:t>参数高效精细调整（</a:t>
            </a:r>
            <a:r>
              <a:rPr lang="en-US" altLang="zh-CN" sz="1200" b="1" i="0" dirty="0">
                <a:solidFill>
                  <a:srgbClr val="121212"/>
                </a:solidFill>
                <a:effectLst/>
                <a:latin typeface="+mn-ea"/>
                <a:ea typeface="+mn-ea"/>
              </a:rPr>
              <a:t>PEFT</a:t>
            </a:r>
            <a:r>
              <a:rPr lang="zh-CN" altLang="en-US" sz="1200" b="1" i="0" dirty="0">
                <a:solidFill>
                  <a:srgbClr val="121212"/>
                </a:solidFill>
                <a:effectLst/>
                <a:latin typeface="+mn-ea"/>
                <a:ea typeface="+mn-ea"/>
              </a:rPr>
              <a:t>）</a:t>
            </a:r>
            <a:r>
              <a:rPr lang="zh-CN" altLang="en-US" sz="1200" b="0" i="0" dirty="0">
                <a:solidFill>
                  <a:srgbClr val="121212"/>
                </a:solidFill>
                <a:effectLst/>
                <a:latin typeface="+mn-ea"/>
                <a:ea typeface="+mn-ea"/>
              </a:rPr>
              <a:t>：修改选定参数以实现更高效的适应。</a:t>
            </a:r>
            <a:endParaRPr lang="zh-CN" altLang="en-US" sz="1200" b="0" i="0" dirty="0">
              <a:solidFill>
                <a:srgbClr val="121212"/>
              </a:solidFill>
              <a:effectLst/>
              <a:latin typeface="+mn-ea"/>
              <a:ea typeface="+mn-ea"/>
            </a:endParaRPr>
          </a:p>
          <a:p>
            <a:pPr lvl="1"/>
            <a:r>
              <a:rPr lang="zh-CN" altLang="en-US" sz="1200" b="1" i="0" dirty="0">
                <a:solidFill>
                  <a:srgbClr val="121212"/>
                </a:solidFill>
                <a:effectLst/>
                <a:latin typeface="+mn-ea"/>
                <a:ea typeface="+mn-ea"/>
              </a:rPr>
              <a:t>提示工程</a:t>
            </a:r>
            <a:r>
              <a:rPr lang="zh-CN" altLang="en-US" sz="1200" b="0" i="0" dirty="0">
                <a:solidFill>
                  <a:srgbClr val="121212"/>
                </a:solidFill>
                <a:effectLst/>
                <a:latin typeface="+mn-ea"/>
                <a:ea typeface="+mn-ea"/>
              </a:rPr>
              <a:t>：改进模型输入以指导其输出。</a:t>
            </a:r>
            <a:endParaRPr lang="zh-CN" altLang="en-US" sz="1200" b="0" i="0" dirty="0">
              <a:solidFill>
                <a:srgbClr val="121212"/>
              </a:solidFill>
              <a:effectLst/>
              <a:latin typeface="+mn-ea"/>
              <a:ea typeface="+mn-ea"/>
            </a:endParaRPr>
          </a:p>
          <a:p>
            <a:pPr lvl="1"/>
            <a:r>
              <a:rPr lang="en-US" altLang="zh-CN" sz="1200" b="1" i="0" dirty="0">
                <a:solidFill>
                  <a:srgbClr val="121212"/>
                </a:solidFill>
                <a:effectLst/>
                <a:latin typeface="+mn-ea"/>
                <a:ea typeface="+mn-ea"/>
              </a:rPr>
              <a:t>RAG</a:t>
            </a:r>
            <a:r>
              <a:rPr lang="zh-CN" altLang="en-US" sz="1200" b="1" i="0" dirty="0">
                <a:solidFill>
                  <a:srgbClr val="121212"/>
                </a:solidFill>
                <a:effectLst/>
                <a:latin typeface="+mn-ea"/>
                <a:ea typeface="+mn-ea"/>
              </a:rPr>
              <a:t>（检索增强生成）</a:t>
            </a:r>
            <a:r>
              <a:rPr lang="zh-CN" altLang="en-US" sz="1200" b="0" i="0" dirty="0">
                <a:solidFill>
                  <a:srgbClr val="121212"/>
                </a:solidFill>
                <a:effectLst/>
                <a:latin typeface="+mn-ea"/>
                <a:ea typeface="+mn-ea"/>
              </a:rPr>
              <a:t>：将提示工程与数据库查询结合，以获得丰富的上下文答案。</a:t>
            </a:r>
            <a:endParaRPr lang="zh-CN" altLang="en-US" sz="1200" b="0" i="0" dirty="0">
              <a:solidFill>
                <a:srgbClr val="121212"/>
              </a:solidFill>
              <a:effectLst/>
              <a:latin typeface="+mn-ea"/>
              <a:ea typeface="+mn-ea"/>
            </a:endParaRPr>
          </a:p>
          <a:p>
            <a:pPr lvl="1"/>
            <a:endParaRPr lang="en-US" altLang="zh-CN" b="0" i="0" dirty="0">
              <a:solidFill>
                <a:srgbClr val="121212"/>
              </a:solidFill>
              <a:effectLst/>
              <a:latin typeface="+mn-ea"/>
              <a:ea typeface="+mn-ea"/>
            </a:endParaRPr>
          </a:p>
        </p:txBody>
      </p:sp>
    </p:spTree>
    <p:custDataLst>
      <p:tags r:id="rId1"/>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69881" y="348598"/>
            <a:ext cx="10852237" cy="6200644"/>
          </a:xfrm>
        </p:spPr>
        <p:txBody>
          <a:bodyPr>
            <a:noAutofit/>
          </a:bodyPr>
          <a:lstStyle/>
          <a:p>
            <a:r>
              <a:rPr lang="zh-CN" altLang="en-US" sz="1400" b="1" i="0" dirty="0">
                <a:solidFill>
                  <a:srgbClr val="121212"/>
                </a:solidFill>
                <a:effectLst/>
                <a:latin typeface="+mn-ea"/>
                <a:ea typeface="+mn-ea"/>
              </a:rPr>
              <a:t>全面微调</a:t>
            </a:r>
            <a:endParaRPr lang="en-US" altLang="zh-CN" sz="1400" b="1" i="0" dirty="0">
              <a:solidFill>
                <a:srgbClr val="121212"/>
              </a:solidFill>
              <a:effectLst/>
              <a:latin typeface="+mn-ea"/>
              <a:ea typeface="+mn-ea"/>
            </a:endParaRPr>
          </a:p>
          <a:p>
            <a:pPr lvl="1"/>
            <a:r>
              <a:rPr lang="zh-CN" altLang="en-US" sz="1000" dirty="0">
                <a:solidFill>
                  <a:srgbClr val="121212"/>
                </a:solidFill>
                <a:latin typeface="+mn-ea"/>
                <a:ea typeface="+mn-ea"/>
              </a:rPr>
              <a:t>对所有参数在规模较小的数据集上重新调整。</a:t>
            </a:r>
            <a:endParaRPr lang="en-US" altLang="zh-CN" sz="1000" dirty="0">
              <a:solidFill>
                <a:srgbClr val="121212"/>
              </a:solidFill>
              <a:latin typeface="+mn-ea"/>
              <a:ea typeface="+mn-ea"/>
            </a:endParaRPr>
          </a:p>
          <a:p>
            <a:pPr lvl="1"/>
            <a:r>
              <a:rPr lang="zh-CN" altLang="en-US" sz="1000" i="0" dirty="0">
                <a:solidFill>
                  <a:srgbClr val="121212"/>
                </a:solidFill>
                <a:effectLst/>
                <a:latin typeface="+mn-ea"/>
                <a:ea typeface="+mn-ea"/>
              </a:rPr>
              <a:t>优势是可以提高原始模型的鲁棒性，比重新训练一个新模型所需要的数据集更小，同时在相关领域的输出精度更高。</a:t>
            </a:r>
            <a:endParaRPr lang="zh-CN" altLang="en-US" sz="1000" i="0" dirty="0">
              <a:solidFill>
                <a:srgbClr val="121212"/>
              </a:solidFill>
              <a:effectLst/>
              <a:latin typeface="+mn-ea"/>
              <a:ea typeface="+mn-ea"/>
            </a:endParaRPr>
          </a:p>
          <a:p>
            <a:r>
              <a:rPr lang="zh-CN" altLang="en-US" sz="1400" b="1" i="0" dirty="0">
                <a:solidFill>
                  <a:srgbClr val="121212"/>
                </a:solidFill>
                <a:effectLst/>
                <a:latin typeface="+mn-ea"/>
                <a:ea typeface="+mn-ea"/>
              </a:rPr>
              <a:t>参数高效微调</a:t>
            </a:r>
            <a:endParaRPr lang="en-US" altLang="zh-CN" sz="1400" b="1" i="0" dirty="0">
              <a:solidFill>
                <a:srgbClr val="121212"/>
              </a:solidFill>
              <a:effectLst/>
              <a:latin typeface="+mn-ea"/>
              <a:ea typeface="+mn-ea"/>
            </a:endParaRPr>
          </a:p>
          <a:p>
            <a:pPr lvl="1"/>
            <a:r>
              <a:rPr lang="zh-CN" altLang="en-US" sz="1000" i="0" dirty="0">
                <a:solidFill>
                  <a:srgbClr val="121212"/>
                </a:solidFill>
                <a:effectLst/>
                <a:latin typeface="+mn-ea"/>
                <a:ea typeface="+mn-ea"/>
              </a:rPr>
              <a:t>只更新部分参数，冻结大部分参数并进行训练完成微调。</a:t>
            </a:r>
            <a:endParaRPr lang="en-US" altLang="zh-CN" sz="1000" i="0" dirty="0">
              <a:solidFill>
                <a:srgbClr val="121212"/>
              </a:solidFill>
              <a:effectLst/>
              <a:latin typeface="+mn-ea"/>
              <a:ea typeface="+mn-ea"/>
            </a:endParaRPr>
          </a:p>
          <a:p>
            <a:pPr lvl="1"/>
            <a:r>
              <a:rPr lang="zh-CN" altLang="en-US" sz="1000" dirty="0">
                <a:solidFill>
                  <a:srgbClr val="121212"/>
                </a:solidFill>
                <a:latin typeface="+mn-ea"/>
                <a:ea typeface="+mn-ea"/>
              </a:rPr>
              <a:t>优势是成本大大降低且特定方面性能与全面微调几乎相同。</a:t>
            </a:r>
            <a:endParaRPr lang="en-US" altLang="zh-CN" sz="1000" dirty="0">
              <a:solidFill>
                <a:srgbClr val="121212"/>
              </a:solidFill>
              <a:latin typeface="+mn-ea"/>
              <a:ea typeface="+mn-ea"/>
            </a:endParaRPr>
          </a:p>
          <a:p>
            <a:pPr lvl="1"/>
            <a:r>
              <a:rPr lang="zh-CN" altLang="en-US" sz="1000" i="0" dirty="0">
                <a:solidFill>
                  <a:srgbClr val="121212"/>
                </a:solidFill>
                <a:effectLst/>
                <a:latin typeface="+mn-ea"/>
                <a:ea typeface="+mn-ea"/>
              </a:rPr>
              <a:t>与全面微调相比可以保留预训练模型的大部分参数，而且执行更快更高效的训练。</a:t>
            </a:r>
            <a:endParaRPr lang="en-US" altLang="zh-CN" sz="1000" i="0" dirty="0">
              <a:solidFill>
                <a:srgbClr val="121212"/>
              </a:solidFill>
              <a:effectLst/>
              <a:latin typeface="+mn-ea"/>
              <a:ea typeface="+mn-ea"/>
            </a:endParaRPr>
          </a:p>
          <a:p>
            <a:r>
              <a:rPr lang="en-US" altLang="zh-CN" sz="1400" b="1" i="0" dirty="0" err="1">
                <a:solidFill>
                  <a:srgbClr val="121212"/>
                </a:solidFill>
                <a:effectLst/>
                <a:latin typeface="+mn-ea"/>
                <a:ea typeface="+mn-ea"/>
              </a:rPr>
              <a:t>LoRA</a:t>
            </a:r>
            <a:endParaRPr lang="en-US" altLang="zh-CN" sz="1400" b="1" i="0" dirty="0">
              <a:solidFill>
                <a:srgbClr val="121212"/>
              </a:solidFill>
              <a:effectLst/>
              <a:latin typeface="+mn-ea"/>
              <a:ea typeface="+mn-ea"/>
            </a:endParaRPr>
          </a:p>
          <a:p>
            <a:pPr lvl="1"/>
            <a:r>
              <a:rPr lang="zh-CN" altLang="en-US" sz="1000" dirty="0">
                <a:solidFill>
                  <a:srgbClr val="121212"/>
                </a:solidFill>
                <a:latin typeface="+mn-ea"/>
                <a:ea typeface="+mn-ea"/>
              </a:rPr>
              <a:t>即大语言模型的低秩适配器，是当前最常用的参数高效微调方法。</a:t>
            </a:r>
            <a:endParaRPr lang="en-US" altLang="zh-CN" sz="1000" dirty="0">
              <a:solidFill>
                <a:srgbClr val="121212"/>
              </a:solidFill>
              <a:latin typeface="+mn-ea"/>
              <a:ea typeface="+mn-ea"/>
            </a:endParaRPr>
          </a:p>
          <a:p>
            <a:pPr lvl="1"/>
            <a:r>
              <a:rPr lang="zh-CN" altLang="en-US" sz="1000" i="0" dirty="0">
                <a:solidFill>
                  <a:srgbClr val="121212"/>
                </a:solidFill>
                <a:effectLst/>
                <a:latin typeface="+mn-ea"/>
                <a:ea typeface="+mn-ea"/>
              </a:rPr>
              <a:t>最突出的优点是对于不同的任务环境只需要替换相关矩阵</a:t>
            </a:r>
            <a:r>
              <a:rPr lang="zh-CN" altLang="en-US" sz="1000" dirty="0">
                <a:solidFill>
                  <a:srgbClr val="121212"/>
                </a:solidFill>
                <a:latin typeface="+mn-ea"/>
                <a:ea typeface="+mn-ea"/>
              </a:rPr>
              <a:t>即可。</a:t>
            </a:r>
            <a:endParaRPr lang="en-US" altLang="zh-CN" sz="1000" i="0" dirty="0">
              <a:solidFill>
                <a:srgbClr val="121212"/>
              </a:solidFill>
              <a:effectLst/>
              <a:latin typeface="+mn-ea"/>
              <a:ea typeface="+mn-ea"/>
            </a:endParaRPr>
          </a:p>
          <a:p>
            <a:r>
              <a:rPr lang="zh-CN" altLang="en-US" sz="1400" b="1" i="0" dirty="0">
                <a:solidFill>
                  <a:srgbClr val="121212"/>
                </a:solidFill>
                <a:effectLst/>
                <a:latin typeface="+mn-ea"/>
                <a:ea typeface="+mn-ea"/>
              </a:rPr>
              <a:t>提示工程</a:t>
            </a:r>
            <a:endParaRPr lang="en-US" altLang="zh-CN" sz="1400" b="1" i="0" dirty="0">
              <a:solidFill>
                <a:srgbClr val="121212"/>
              </a:solidFill>
              <a:effectLst/>
              <a:latin typeface="+mn-ea"/>
              <a:ea typeface="+mn-ea"/>
            </a:endParaRPr>
          </a:p>
          <a:p>
            <a:pPr lvl="1"/>
            <a:r>
              <a:rPr lang="zh-CN" altLang="en-US" sz="1000" i="0" dirty="0">
                <a:solidFill>
                  <a:srgbClr val="121212"/>
                </a:solidFill>
                <a:effectLst/>
                <a:latin typeface="+mn-ea"/>
                <a:ea typeface="+mn-ea"/>
              </a:rPr>
              <a:t>不涉及对参数的重新训练，是通过设计和精炼输入来得到</a:t>
            </a:r>
            <a:r>
              <a:rPr lang="zh-CN" altLang="en-US" sz="1000" dirty="0">
                <a:solidFill>
                  <a:srgbClr val="121212"/>
                </a:solidFill>
                <a:latin typeface="+mn-ea"/>
                <a:ea typeface="+mn-ea"/>
              </a:rPr>
              <a:t>想要的输出。</a:t>
            </a:r>
            <a:endParaRPr lang="en-US" altLang="zh-CN" sz="1000" dirty="0">
              <a:solidFill>
                <a:srgbClr val="121212"/>
              </a:solidFill>
              <a:latin typeface="+mn-ea"/>
              <a:ea typeface="+mn-ea"/>
            </a:endParaRPr>
          </a:p>
          <a:p>
            <a:pPr lvl="1"/>
            <a:r>
              <a:rPr lang="zh-CN" altLang="en-US" sz="1000" i="0" dirty="0">
                <a:solidFill>
                  <a:srgbClr val="121212"/>
                </a:solidFill>
                <a:effectLst/>
                <a:latin typeface="+mn-ea"/>
                <a:ea typeface="+mn-ea"/>
              </a:rPr>
              <a:t>通过在提问前给出合适的示例引导模型给出期望答案。</a:t>
            </a:r>
            <a:endParaRPr lang="en-US" altLang="zh-CN" sz="1000" i="0" dirty="0">
              <a:solidFill>
                <a:srgbClr val="121212"/>
              </a:solidFill>
              <a:effectLst/>
              <a:latin typeface="+mn-ea"/>
              <a:ea typeface="+mn-ea"/>
            </a:endParaRPr>
          </a:p>
          <a:p>
            <a:pPr lvl="1"/>
            <a:r>
              <a:rPr lang="zh-CN" altLang="en-US" sz="1000" dirty="0">
                <a:solidFill>
                  <a:srgbClr val="121212"/>
                </a:solidFill>
                <a:latin typeface="+mn-ea"/>
                <a:ea typeface="+mn-ea"/>
              </a:rPr>
              <a:t>优势在不需要大量计算能力，缺点很明显，对于需要额外的专业背景的用例，不够准确。</a:t>
            </a:r>
            <a:endParaRPr lang="zh-CN" altLang="en-US" sz="1000" i="0" dirty="0">
              <a:solidFill>
                <a:srgbClr val="121212"/>
              </a:solidFill>
              <a:effectLst/>
              <a:latin typeface="+mn-ea"/>
              <a:ea typeface="+mn-ea"/>
            </a:endParaRPr>
          </a:p>
          <a:p>
            <a:r>
              <a:rPr lang="zh-CN" altLang="en-US" sz="1400" b="1" i="0" dirty="0">
                <a:solidFill>
                  <a:srgbClr val="121212"/>
                </a:solidFill>
                <a:effectLst/>
                <a:latin typeface="+mn-ea"/>
                <a:ea typeface="+mn-ea"/>
              </a:rPr>
              <a:t>检索增强生成（</a:t>
            </a:r>
            <a:r>
              <a:rPr lang="en-US" altLang="zh-CN" sz="1400" b="1" i="0" dirty="0">
                <a:solidFill>
                  <a:srgbClr val="121212"/>
                </a:solidFill>
                <a:effectLst/>
                <a:latin typeface="+mn-ea"/>
                <a:ea typeface="+mn-ea"/>
              </a:rPr>
              <a:t>RAG</a:t>
            </a:r>
            <a:r>
              <a:rPr lang="zh-CN" altLang="en-US" sz="1400" b="1" i="0" dirty="0">
                <a:solidFill>
                  <a:srgbClr val="121212"/>
                </a:solidFill>
                <a:effectLst/>
                <a:latin typeface="+mn-ea"/>
                <a:ea typeface="+mn-ea"/>
              </a:rPr>
              <a:t>）</a:t>
            </a:r>
            <a:endParaRPr lang="zh-CN" altLang="en-US" sz="1400" b="1" i="0" dirty="0">
              <a:solidFill>
                <a:srgbClr val="121212"/>
              </a:solidFill>
              <a:effectLst/>
              <a:latin typeface="+mn-ea"/>
              <a:ea typeface="+mn-ea"/>
            </a:endParaRPr>
          </a:p>
          <a:p>
            <a:pPr lvl="1"/>
            <a:r>
              <a:rPr lang="zh-CN" altLang="en-US" sz="1000" i="0" dirty="0">
                <a:solidFill>
                  <a:srgbClr val="121212"/>
                </a:solidFill>
                <a:effectLst/>
                <a:latin typeface="+mn-ea"/>
                <a:ea typeface="+mn-ea"/>
              </a:rPr>
              <a:t>通过信息检索拉取数据库中相关的上下文，模型根据额外的上下文生成输出。</a:t>
            </a:r>
            <a:endParaRPr lang="en-US" altLang="zh-CN" sz="1000" i="0" dirty="0">
              <a:solidFill>
                <a:srgbClr val="121212"/>
              </a:solidFill>
              <a:effectLst/>
              <a:latin typeface="+mn-ea"/>
              <a:ea typeface="+mn-ea"/>
            </a:endParaRPr>
          </a:p>
          <a:p>
            <a:pPr lvl="1"/>
            <a:r>
              <a:rPr lang="zh-CN" altLang="en-US" sz="1000" i="0" dirty="0">
                <a:solidFill>
                  <a:srgbClr val="121212"/>
                </a:solidFill>
                <a:effectLst/>
                <a:latin typeface="+mn-ea"/>
                <a:ea typeface="+mn-ea"/>
              </a:rPr>
              <a:t>优点和缺点都很明显，优点在于对新数据的适应很好，同时成本可控，答案也可解释和追溯</a:t>
            </a:r>
            <a:endParaRPr lang="en-US" altLang="zh-CN" sz="1000" i="0" dirty="0">
              <a:solidFill>
                <a:srgbClr val="121212"/>
              </a:solidFill>
              <a:effectLst/>
              <a:latin typeface="+mn-ea"/>
              <a:ea typeface="+mn-ea"/>
            </a:endParaRPr>
          </a:p>
          <a:p>
            <a:pPr lvl="1"/>
            <a:r>
              <a:rPr lang="zh-CN" altLang="en-US" sz="1000" dirty="0">
                <a:solidFill>
                  <a:srgbClr val="121212"/>
                </a:solidFill>
                <a:latin typeface="+mn-ea"/>
                <a:ea typeface="+mn-ea"/>
              </a:rPr>
              <a:t>但当单个文件对问题的答案很难提供帮助时，比如往年财务报告分析或者患者治疗档案的见解，期望输出较为糟糕。</a:t>
            </a:r>
            <a:endParaRPr lang="zh-CN" altLang="en-US" sz="1000" i="0" dirty="0">
              <a:solidFill>
                <a:srgbClr val="121212"/>
              </a:solidFill>
              <a:effectLst/>
              <a:latin typeface="+mn-ea"/>
              <a:ea typeface="+mn-ea"/>
            </a:endParaRPr>
          </a:p>
          <a:p>
            <a:endParaRPr lang="zh-CN" altLang="en-US" sz="1400" dirty="0">
              <a:latin typeface="+mn-ea"/>
              <a:ea typeface="+mn-ea"/>
            </a:endParaRPr>
          </a:p>
        </p:txBody>
      </p:sp>
    </p:spTree>
    <p:custDataLst>
      <p:tags r:id="rId1"/>
    </p:custData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hlinkClick r:id="rId1"/>
              </a:rPr>
              <a:t>QLoRA</a:t>
            </a:r>
            <a:r>
              <a:rPr lang="zh-CN" altLang="en-US" dirty="0"/>
              <a:t>介绍</a:t>
            </a:r>
            <a:endParaRPr lang="zh-CN" altLang="en-US" dirty="0"/>
          </a:p>
        </p:txBody>
      </p:sp>
      <p:sp>
        <p:nvSpPr>
          <p:cNvPr id="3" name="内容占位符 2"/>
          <p:cNvSpPr>
            <a:spLocks noGrp="1"/>
          </p:cNvSpPr>
          <p:nvPr>
            <p:ph idx="1"/>
          </p:nvPr>
        </p:nvSpPr>
        <p:spPr/>
        <p:txBody>
          <a:bodyPr/>
          <a:lstStyle/>
          <a:p>
            <a:r>
              <a:rPr lang="zh-CN" altLang="en-US" dirty="0"/>
              <a:t>简单一览</a:t>
            </a:r>
            <a:endParaRPr lang="en-US" altLang="zh-CN" dirty="0"/>
          </a:p>
          <a:p>
            <a:pPr lvl="1"/>
            <a:r>
              <a:rPr lang="en-US" altLang="zh-CN" dirty="0" err="1"/>
              <a:t>QLoRA</a:t>
            </a:r>
            <a:r>
              <a:rPr lang="zh-CN" altLang="en-US" dirty="0"/>
              <a:t>的本质还是</a:t>
            </a:r>
            <a:r>
              <a:rPr lang="en-US" altLang="zh-CN" dirty="0" err="1"/>
              <a:t>LoRA</a:t>
            </a:r>
            <a:r>
              <a:rPr lang="zh-CN" altLang="en-US" dirty="0"/>
              <a:t>技术，即低秩适配器，它通过一些新技术实现了</a:t>
            </a:r>
            <a:r>
              <a:rPr lang="en-US" altLang="zh-CN" dirty="0" err="1"/>
              <a:t>LoRA</a:t>
            </a:r>
            <a:r>
              <a:rPr lang="zh-CN" altLang="en-US" dirty="0"/>
              <a:t>微调的性能可以比拟</a:t>
            </a:r>
            <a:r>
              <a:rPr lang="en-US" altLang="zh-CN" dirty="0"/>
              <a:t>16</a:t>
            </a:r>
            <a:r>
              <a:rPr lang="zh-CN" altLang="en-US" dirty="0"/>
              <a:t>字节全面微调的性能，同时大幅缩减训练成本。</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换言之，这是一种高效的微调方法，可以极大降低显存的开销，能够做到在</a:t>
            </a:r>
            <a:r>
              <a:rPr lang="en-US" altLang="zh-CN" dirty="0"/>
              <a:t>48G</a:t>
            </a:r>
            <a:r>
              <a:rPr lang="zh-CN" altLang="en-US" dirty="0"/>
              <a:t>的显存上微调</a:t>
            </a:r>
            <a:r>
              <a:rPr lang="en-US" altLang="zh-CN" dirty="0"/>
              <a:t>65B</a:t>
            </a:r>
            <a:r>
              <a:rPr lang="zh-CN" altLang="en-US" dirty="0"/>
              <a:t>参数模型，同时保留完整的</a:t>
            </a:r>
            <a:r>
              <a:rPr lang="en-US" altLang="zh-CN" dirty="0"/>
              <a:t>16</a:t>
            </a:r>
            <a:r>
              <a:rPr lang="zh-CN" altLang="en-US" dirty="0"/>
              <a:t>位精度性能。</a:t>
            </a:r>
            <a:endParaRPr lang="en-US" altLang="zh-CN" dirty="0"/>
          </a:p>
        </p:txBody>
      </p:sp>
      <p:pic>
        <p:nvPicPr>
          <p:cNvPr id="5" name="图片 4"/>
          <p:cNvPicPr>
            <a:picLocks noChangeAspect="1"/>
          </p:cNvPicPr>
          <p:nvPr/>
        </p:nvPicPr>
        <p:blipFill>
          <a:blip r:embed="rId2"/>
          <a:stretch>
            <a:fillRect/>
          </a:stretch>
        </p:blipFill>
        <p:spPr>
          <a:xfrm>
            <a:off x="669881" y="2128522"/>
            <a:ext cx="6258372" cy="3071484"/>
          </a:xfrm>
          <a:prstGeom prst="rect">
            <a:avLst/>
          </a:prstGeom>
        </p:spPr>
      </p:pic>
      <p:pic>
        <p:nvPicPr>
          <p:cNvPr id="7" name="图片 6"/>
          <p:cNvPicPr>
            <a:picLocks noChangeAspect="1"/>
          </p:cNvPicPr>
          <p:nvPr/>
        </p:nvPicPr>
        <p:blipFill>
          <a:blip r:embed="rId3"/>
          <a:stretch>
            <a:fillRect/>
          </a:stretch>
        </p:blipFill>
        <p:spPr>
          <a:xfrm>
            <a:off x="6928253" y="2128522"/>
            <a:ext cx="4484316" cy="1886039"/>
          </a:xfrm>
          <a:prstGeom prst="rect">
            <a:avLst/>
          </a:prstGeom>
        </p:spPr>
      </p:pic>
    </p:spTree>
    <p:custDataLst>
      <p:tags r:id="rId4"/>
    </p:custData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pc="150" dirty="0">
                <a:latin typeface="+mn-ea"/>
                <a:ea typeface="+mn-ea"/>
                <a:cs typeface="+mn-cs"/>
              </a:rPr>
              <a:t>Introduction</a:t>
            </a:r>
            <a:endParaRPr lang="en-US" altLang="zh-CN" spc="150" dirty="0">
              <a:latin typeface="+mn-ea"/>
              <a:ea typeface="+mn-ea"/>
              <a:cs typeface="+mn-cs"/>
            </a:endParaRPr>
          </a:p>
        </p:txBody>
      </p:sp>
      <p:sp>
        <p:nvSpPr>
          <p:cNvPr id="3" name="内容占位符 2"/>
          <p:cNvSpPr>
            <a:spLocks noGrp="1"/>
          </p:cNvSpPr>
          <p:nvPr>
            <p:ph idx="1"/>
          </p:nvPr>
        </p:nvSpPr>
        <p:spPr/>
        <p:txBody>
          <a:bodyPr>
            <a:normAutofit/>
          </a:bodyPr>
          <a:lstStyle/>
          <a:p>
            <a:r>
              <a:rPr lang="zh-CN" altLang="en-US" sz="1200" dirty="0">
                <a:latin typeface="+mn-ea"/>
                <a:ea typeface="+mn-ea"/>
              </a:rPr>
              <a:t>微调大模型成本高昂，常规的</a:t>
            </a:r>
            <a:r>
              <a:rPr lang="en-US" altLang="zh-CN" sz="1200" dirty="0">
                <a:latin typeface="+mn-ea"/>
                <a:ea typeface="+mn-ea"/>
              </a:rPr>
              <a:t>16</a:t>
            </a:r>
            <a:r>
              <a:rPr lang="zh-CN" altLang="en-US" sz="1200" dirty="0">
                <a:latin typeface="+mn-ea"/>
                <a:ea typeface="+mn-ea"/>
              </a:rPr>
              <a:t>位</a:t>
            </a:r>
            <a:r>
              <a:rPr lang="en-US" altLang="zh-CN" sz="1200" dirty="0" err="1">
                <a:latin typeface="+mn-ea"/>
                <a:ea typeface="+mn-ea"/>
              </a:rPr>
              <a:t>LLaMA</a:t>
            </a:r>
            <a:r>
              <a:rPr lang="en-US" altLang="zh-CN" sz="1200" dirty="0">
                <a:latin typeface="+mn-ea"/>
                <a:ea typeface="+mn-ea"/>
              </a:rPr>
              <a:t> 65B</a:t>
            </a:r>
            <a:r>
              <a:rPr lang="zh-CN" altLang="en-US" sz="1200" dirty="0">
                <a:latin typeface="+mn-ea"/>
                <a:ea typeface="+mn-ea"/>
              </a:rPr>
              <a:t>参数模型需要超过</a:t>
            </a:r>
            <a:r>
              <a:rPr lang="en-US" altLang="zh-CN" sz="1200" dirty="0">
                <a:latin typeface="+mn-ea"/>
                <a:ea typeface="+mn-ea"/>
              </a:rPr>
              <a:t>780GB</a:t>
            </a:r>
            <a:r>
              <a:rPr lang="zh-CN" altLang="en-US" sz="1200" dirty="0">
                <a:latin typeface="+mn-ea"/>
                <a:ea typeface="+mn-ea"/>
              </a:rPr>
              <a:t>的显存。最新的量化方法虽然可以减少</a:t>
            </a:r>
            <a:r>
              <a:rPr lang="en-US" altLang="zh-CN" sz="1200" dirty="0">
                <a:latin typeface="+mn-ea"/>
                <a:ea typeface="+mn-ea"/>
              </a:rPr>
              <a:t>LLM</a:t>
            </a:r>
            <a:r>
              <a:rPr lang="zh-CN" altLang="en-US" sz="1200" dirty="0">
                <a:latin typeface="+mn-ea"/>
                <a:ea typeface="+mn-ea"/>
              </a:rPr>
              <a:t>的显存占用，但是只适用于推理阶段。</a:t>
            </a:r>
            <a:endParaRPr lang="en-US" altLang="zh-CN" sz="1200" dirty="0">
              <a:latin typeface="+mn-ea"/>
              <a:ea typeface="+mn-ea"/>
            </a:endParaRPr>
          </a:p>
          <a:p>
            <a:r>
              <a:rPr lang="zh-CN" altLang="en-US" sz="1200" dirty="0">
                <a:latin typeface="+mn-ea"/>
                <a:ea typeface="+mn-ea"/>
              </a:rPr>
              <a:t>该文章首次证明能够在不降低性能的情况下微调量化的</a:t>
            </a:r>
            <a:r>
              <a:rPr lang="en-US" altLang="zh-CN" sz="1200" dirty="0">
                <a:latin typeface="+mn-ea"/>
                <a:ea typeface="+mn-ea"/>
              </a:rPr>
              <a:t>4</a:t>
            </a:r>
            <a:r>
              <a:rPr lang="zh-CN" altLang="en-US" sz="1200" dirty="0">
                <a:latin typeface="+mn-ea"/>
                <a:ea typeface="+mn-ea"/>
              </a:rPr>
              <a:t>位模型。即将预训练模型量化为</a:t>
            </a:r>
            <a:r>
              <a:rPr lang="en-US" altLang="zh-CN" sz="1200" dirty="0">
                <a:latin typeface="+mn-ea"/>
                <a:ea typeface="+mn-ea"/>
              </a:rPr>
              <a:t>4</a:t>
            </a:r>
            <a:r>
              <a:rPr lang="zh-CN" altLang="en-US" sz="1200" dirty="0">
                <a:latin typeface="+mn-ea"/>
                <a:ea typeface="+mn-ea"/>
              </a:rPr>
              <a:t>位并冻结，然后添加一小组低秩适配器（</a:t>
            </a:r>
            <a:r>
              <a:rPr lang="en-US" altLang="zh-CN" sz="1200" dirty="0" err="1">
                <a:latin typeface="+mn-ea"/>
                <a:ea typeface="+mn-ea"/>
              </a:rPr>
              <a:t>LoRA</a:t>
            </a:r>
            <a:r>
              <a:rPr lang="zh-CN" altLang="en-US" sz="1200" dirty="0">
                <a:latin typeface="+mn-ea"/>
                <a:ea typeface="+mn-ea"/>
              </a:rPr>
              <a:t>）进行微调。将</a:t>
            </a:r>
            <a:r>
              <a:rPr lang="en-US" altLang="zh-CN" sz="1200" dirty="0">
                <a:latin typeface="+mn-ea"/>
                <a:ea typeface="+mn-ea"/>
              </a:rPr>
              <a:t>65B</a:t>
            </a:r>
            <a:r>
              <a:rPr lang="zh-CN" altLang="en-US" sz="1200" dirty="0">
                <a:latin typeface="+mn-ea"/>
                <a:ea typeface="+mn-ea"/>
              </a:rPr>
              <a:t>模型的显存需求从</a:t>
            </a:r>
            <a:r>
              <a:rPr lang="en-US" altLang="zh-CN" sz="1200" dirty="0">
                <a:latin typeface="+mn-ea"/>
                <a:ea typeface="+mn-ea"/>
              </a:rPr>
              <a:t>780GB</a:t>
            </a:r>
            <a:r>
              <a:rPr lang="zh-CN" altLang="en-US" sz="1200" dirty="0">
                <a:latin typeface="+mn-ea"/>
                <a:ea typeface="+mn-ea"/>
              </a:rPr>
              <a:t>降到了</a:t>
            </a:r>
            <a:r>
              <a:rPr lang="en-US" altLang="zh-CN" sz="1200" dirty="0">
                <a:latin typeface="+mn-ea"/>
                <a:ea typeface="+mn-ea"/>
              </a:rPr>
              <a:t>48GB</a:t>
            </a:r>
            <a:r>
              <a:rPr lang="zh-CN" altLang="en-US" sz="1200" dirty="0">
                <a:latin typeface="+mn-ea"/>
                <a:ea typeface="+mn-ea"/>
              </a:rPr>
              <a:t>，并且不会降低性能。作者设计的最小的</a:t>
            </a:r>
            <a:r>
              <a:rPr lang="en-US" altLang="zh-CN" sz="1200" dirty="0">
                <a:latin typeface="+mn-ea"/>
                <a:ea typeface="+mn-ea"/>
              </a:rPr>
              <a:t>7B Guanaco</a:t>
            </a:r>
            <a:r>
              <a:rPr lang="zh-CN" altLang="en-US" sz="1200" dirty="0">
                <a:latin typeface="+mn-ea"/>
                <a:ea typeface="+mn-ea"/>
              </a:rPr>
              <a:t>模型只需要</a:t>
            </a:r>
            <a:r>
              <a:rPr lang="en-US" altLang="zh-CN" sz="1200" dirty="0">
                <a:latin typeface="+mn-ea"/>
                <a:ea typeface="+mn-ea"/>
              </a:rPr>
              <a:t>5GB</a:t>
            </a:r>
            <a:r>
              <a:rPr lang="zh-CN" altLang="en-US" sz="1200" dirty="0">
                <a:latin typeface="+mn-ea"/>
                <a:ea typeface="+mn-ea"/>
              </a:rPr>
              <a:t>的显存，微调效果比</a:t>
            </a:r>
            <a:r>
              <a:rPr lang="en-US" altLang="zh-CN" sz="1200" dirty="0">
                <a:latin typeface="+mn-ea"/>
                <a:ea typeface="+mn-ea"/>
              </a:rPr>
              <a:t>26GB</a:t>
            </a:r>
            <a:r>
              <a:rPr lang="zh-CN" altLang="en-US" sz="1200" dirty="0">
                <a:latin typeface="+mn-ea"/>
                <a:ea typeface="+mn-ea"/>
              </a:rPr>
              <a:t>的</a:t>
            </a:r>
            <a:r>
              <a:rPr lang="en-US" altLang="zh-CN" sz="1200" dirty="0" err="1">
                <a:latin typeface="+mn-ea"/>
                <a:ea typeface="+mn-ea"/>
              </a:rPr>
              <a:t>AIpaca</a:t>
            </a:r>
            <a:r>
              <a:rPr lang="zh-CN" altLang="en-US" sz="1200" dirty="0">
                <a:latin typeface="+mn-ea"/>
                <a:ea typeface="+mn-ea"/>
              </a:rPr>
              <a:t>要高出</a:t>
            </a:r>
            <a:r>
              <a:rPr lang="en-US" altLang="zh-CN" sz="1200" dirty="0">
                <a:latin typeface="+mn-ea"/>
                <a:ea typeface="+mn-ea"/>
              </a:rPr>
              <a:t>20</a:t>
            </a:r>
            <a:r>
              <a:rPr lang="zh-CN" altLang="en-US" sz="1200" dirty="0">
                <a:latin typeface="+mn-ea"/>
                <a:ea typeface="+mn-ea"/>
              </a:rPr>
              <a:t>个百分点以上。</a:t>
            </a:r>
            <a:endParaRPr lang="en-US" altLang="zh-CN" sz="1200" dirty="0">
              <a:latin typeface="+mn-ea"/>
              <a:ea typeface="+mn-ea"/>
            </a:endParaRPr>
          </a:p>
          <a:p>
            <a:r>
              <a:rPr lang="zh-CN" altLang="en-US" sz="1200" dirty="0">
                <a:latin typeface="+mn-ea"/>
                <a:ea typeface="+mn-ea"/>
              </a:rPr>
              <a:t>还引入了多项创新技术，尽可能减少内存占用并保留精度：</a:t>
            </a:r>
            <a:endParaRPr lang="en-US" altLang="zh-CN" sz="1200" dirty="0">
              <a:latin typeface="+mn-ea"/>
              <a:ea typeface="+mn-ea"/>
            </a:endParaRPr>
          </a:p>
          <a:p>
            <a:pPr lvl="1"/>
            <a:r>
              <a:rPr lang="en-US" altLang="zh-CN" sz="1200" dirty="0">
                <a:latin typeface="+mn-ea"/>
                <a:ea typeface="+mn-ea"/>
              </a:rPr>
              <a:t>4-bit </a:t>
            </a:r>
            <a:r>
              <a:rPr lang="en-US" altLang="zh-CN" sz="1200" dirty="0" err="1">
                <a:latin typeface="+mn-ea"/>
                <a:ea typeface="+mn-ea"/>
              </a:rPr>
              <a:t>NormalFloat</a:t>
            </a:r>
            <a:r>
              <a:rPr lang="zh-CN" altLang="en-US" sz="1200" dirty="0">
                <a:latin typeface="+mn-ea"/>
                <a:ea typeface="+mn-ea"/>
              </a:rPr>
              <a:t>。</a:t>
            </a:r>
            <a:r>
              <a:rPr lang="en-US" altLang="zh-CN" sz="1200" dirty="0">
                <a:latin typeface="+mn-ea"/>
                <a:ea typeface="+mn-ea"/>
              </a:rPr>
              <a:t> </a:t>
            </a:r>
            <a:r>
              <a:rPr lang="zh-CN" altLang="en-US" sz="1200" dirty="0">
                <a:latin typeface="+mn-ea"/>
                <a:ea typeface="+mn-ea"/>
              </a:rPr>
              <a:t>对于正态分布权重来说是理论最优的一种新提出的数据类型。</a:t>
            </a:r>
            <a:endParaRPr lang="en-US" altLang="zh-CN" sz="1200" dirty="0">
              <a:latin typeface="+mn-ea"/>
              <a:ea typeface="+mn-ea"/>
            </a:endParaRPr>
          </a:p>
          <a:p>
            <a:pPr lvl="1"/>
            <a:r>
              <a:rPr lang="en-US" altLang="zh-CN" sz="1200" dirty="0">
                <a:latin typeface="+mn-ea"/>
                <a:ea typeface="+mn-ea"/>
              </a:rPr>
              <a:t>Double Quantization</a:t>
            </a:r>
            <a:r>
              <a:rPr lang="zh-CN" altLang="en-US" sz="1200" dirty="0">
                <a:latin typeface="+mn-ea"/>
                <a:ea typeface="+mn-ea"/>
              </a:rPr>
              <a:t>。</a:t>
            </a:r>
            <a:r>
              <a:rPr lang="en-US" altLang="zh-CN" sz="1200" dirty="0">
                <a:latin typeface="+mn-ea"/>
                <a:ea typeface="+mn-ea"/>
              </a:rPr>
              <a:t> </a:t>
            </a:r>
            <a:r>
              <a:rPr lang="zh-CN" altLang="en-US" sz="1200" dirty="0">
                <a:latin typeface="+mn-ea"/>
                <a:ea typeface="+mn-ea"/>
              </a:rPr>
              <a:t>对量化常数再量化，每个参数平均节省</a:t>
            </a:r>
            <a:r>
              <a:rPr lang="en-US" altLang="zh-CN" sz="1200" dirty="0">
                <a:latin typeface="+mn-ea"/>
                <a:ea typeface="+mn-ea"/>
              </a:rPr>
              <a:t>0.37</a:t>
            </a:r>
            <a:r>
              <a:rPr lang="zh-CN" altLang="en-US" sz="1200" dirty="0">
                <a:latin typeface="+mn-ea"/>
                <a:ea typeface="+mn-ea"/>
              </a:rPr>
              <a:t>位（</a:t>
            </a:r>
            <a:r>
              <a:rPr lang="en-US" altLang="zh-CN" sz="1200" dirty="0">
                <a:latin typeface="+mn-ea"/>
                <a:ea typeface="+mn-ea"/>
              </a:rPr>
              <a:t>3GB for 65GB</a:t>
            </a:r>
            <a:r>
              <a:rPr lang="zh-CN" altLang="en-US" sz="1200" dirty="0">
                <a:latin typeface="+mn-ea"/>
                <a:ea typeface="+mn-ea"/>
              </a:rPr>
              <a:t>模型）。</a:t>
            </a:r>
            <a:endParaRPr lang="zh-CN" altLang="en-US" sz="1200" dirty="0">
              <a:latin typeface="+mn-ea"/>
              <a:ea typeface="+mn-ea"/>
            </a:endParaRPr>
          </a:p>
          <a:p>
            <a:pPr lvl="1"/>
            <a:r>
              <a:rPr lang="en-US" altLang="zh-CN" sz="1200" dirty="0">
                <a:latin typeface="+mn-ea"/>
                <a:ea typeface="+mn-ea"/>
              </a:rPr>
              <a:t>Paged Optimizers</a:t>
            </a:r>
            <a:r>
              <a:rPr lang="zh-CN" altLang="en-US" sz="1200" dirty="0">
                <a:latin typeface="+mn-ea"/>
                <a:ea typeface="+mn-ea"/>
              </a:rPr>
              <a:t>。</a:t>
            </a:r>
            <a:r>
              <a:rPr lang="en-US" altLang="zh-CN" sz="1200" dirty="0">
                <a:latin typeface="+mn-ea"/>
                <a:ea typeface="+mn-ea"/>
              </a:rPr>
              <a:t> </a:t>
            </a:r>
            <a:r>
              <a:rPr lang="zh-CN" altLang="en-US" sz="1200" dirty="0">
                <a:latin typeface="+mn-ea"/>
                <a:ea typeface="+mn-ea"/>
              </a:rPr>
              <a:t>使用</a:t>
            </a:r>
            <a:r>
              <a:rPr lang="en-US" altLang="zh-CN" sz="1200" dirty="0">
                <a:latin typeface="+mn-ea"/>
                <a:ea typeface="+mn-ea"/>
              </a:rPr>
              <a:t>NVIDIA</a:t>
            </a:r>
            <a:r>
              <a:rPr lang="zh-CN" altLang="en-US" sz="1200" dirty="0">
                <a:latin typeface="+mn-ea"/>
                <a:ea typeface="+mn-ea"/>
              </a:rPr>
              <a:t>内存管理来避免检查点内存峰值溢出。</a:t>
            </a:r>
            <a:endParaRPr lang="zh-CN" altLang="en-US" sz="1200" dirty="0">
              <a:latin typeface="+mn-ea"/>
              <a:ea typeface="+mn-ea"/>
            </a:endParaRPr>
          </a:p>
          <a:p>
            <a:pPr lvl="1"/>
            <a:endParaRPr lang="zh-CN" altLang="en-US" sz="1200" dirty="0">
              <a:latin typeface="+mn-ea"/>
              <a:ea typeface="+mn-ea"/>
            </a:endParaRPr>
          </a:p>
        </p:txBody>
      </p:sp>
      <p:pic>
        <p:nvPicPr>
          <p:cNvPr id="5" name="图片 4"/>
          <p:cNvPicPr>
            <a:picLocks noChangeAspect="1"/>
          </p:cNvPicPr>
          <p:nvPr/>
        </p:nvPicPr>
        <p:blipFill>
          <a:blip r:embed="rId1"/>
          <a:stretch>
            <a:fillRect/>
          </a:stretch>
        </p:blipFill>
        <p:spPr>
          <a:xfrm>
            <a:off x="669881" y="4049218"/>
            <a:ext cx="6590476" cy="1657143"/>
          </a:xfrm>
          <a:prstGeom prst="rect">
            <a:avLst/>
          </a:prstGeom>
        </p:spPr>
      </p:pic>
    </p:spTree>
    <p:custDataLst>
      <p:tags r:id="rId2"/>
    </p:custData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5018030" y="1657933"/>
            <a:ext cx="6720729" cy="1146611"/>
          </a:xfrm>
          <a:prstGeom prst="rect">
            <a:avLst/>
          </a:prstGeom>
        </p:spPr>
      </p:pic>
      <p:pic>
        <p:nvPicPr>
          <p:cNvPr id="5" name="图片 4"/>
          <p:cNvPicPr>
            <a:picLocks noChangeAspect="1"/>
          </p:cNvPicPr>
          <p:nvPr/>
        </p:nvPicPr>
        <p:blipFill>
          <a:blip r:embed="rId2"/>
          <a:stretch>
            <a:fillRect/>
          </a:stretch>
        </p:blipFill>
        <p:spPr>
          <a:xfrm>
            <a:off x="5508510" y="885198"/>
            <a:ext cx="4989277" cy="705425"/>
          </a:xfrm>
          <a:prstGeom prst="rect">
            <a:avLst/>
          </a:prstGeom>
        </p:spPr>
      </p:pic>
      <p:sp>
        <p:nvSpPr>
          <p:cNvPr id="2" name="标题 1"/>
          <p:cNvSpPr>
            <a:spLocks noGrp="1"/>
          </p:cNvSpPr>
          <p:nvPr>
            <p:ph type="title"/>
          </p:nvPr>
        </p:nvSpPr>
        <p:spPr/>
        <p:txBody>
          <a:bodyPr/>
          <a:lstStyle/>
          <a:p>
            <a:r>
              <a:rPr lang="en-US" altLang="zh-CN" dirty="0">
                <a:latin typeface="+mn-ea"/>
                <a:ea typeface="+mn-ea"/>
              </a:rPr>
              <a:t>Background</a:t>
            </a:r>
            <a:endParaRPr lang="zh-CN" altLang="en-US" dirty="0">
              <a:latin typeface="+mn-ea"/>
              <a:ea typeface="+mn-ea"/>
            </a:endParaRPr>
          </a:p>
        </p:txBody>
      </p:sp>
      <p:sp>
        <p:nvSpPr>
          <p:cNvPr id="3" name="内容占位符 2"/>
          <p:cNvSpPr>
            <a:spLocks noGrp="1"/>
          </p:cNvSpPr>
          <p:nvPr>
            <p:ph idx="1"/>
          </p:nvPr>
        </p:nvSpPr>
        <p:spPr/>
        <p:txBody>
          <a:bodyPr>
            <a:normAutofit/>
          </a:bodyPr>
          <a:lstStyle/>
          <a:p>
            <a:r>
              <a:rPr lang="zh-CN" altLang="en-US" sz="1400" b="1" i="0" dirty="0">
                <a:solidFill>
                  <a:srgbClr val="121212"/>
                </a:solidFill>
                <a:effectLst/>
                <a:latin typeface="+mn-ea"/>
                <a:ea typeface="+mn-ea"/>
              </a:rPr>
              <a:t>基础技术</a:t>
            </a:r>
            <a:r>
              <a:rPr lang="en-US" altLang="zh-CN" sz="1400" b="1" i="0" dirty="0">
                <a:solidFill>
                  <a:srgbClr val="121212"/>
                </a:solidFill>
                <a:effectLst/>
                <a:latin typeface="+mn-ea"/>
                <a:ea typeface="+mn-ea"/>
              </a:rPr>
              <a:t>-Block-wise k-bit Quantization</a:t>
            </a:r>
            <a:endParaRPr lang="en-US" altLang="zh-CN" sz="1400" b="1" i="0" dirty="0">
              <a:solidFill>
                <a:srgbClr val="121212"/>
              </a:solidFill>
              <a:effectLst/>
              <a:latin typeface="+mn-ea"/>
              <a:ea typeface="+mn-ea"/>
            </a:endParaRPr>
          </a:p>
          <a:p>
            <a:pPr lvl="1"/>
            <a:r>
              <a:rPr lang="zh-CN" altLang="en-US" sz="1100" i="0" dirty="0">
                <a:solidFill>
                  <a:srgbClr val="121212"/>
                </a:solidFill>
                <a:effectLst/>
                <a:latin typeface="+mn-ea"/>
                <a:ea typeface="+mn-ea"/>
              </a:rPr>
              <a:t>量化通过映射减少数据内存占用</a:t>
            </a:r>
            <a:endParaRPr lang="en-US" altLang="zh-CN" sz="1100" i="0" dirty="0">
              <a:solidFill>
                <a:srgbClr val="121212"/>
              </a:solidFill>
              <a:effectLst/>
              <a:latin typeface="+mn-ea"/>
              <a:ea typeface="+mn-ea"/>
            </a:endParaRPr>
          </a:p>
          <a:p>
            <a:r>
              <a:rPr lang="zh-CN" altLang="en-US" sz="1400" b="1" i="0" dirty="0">
                <a:solidFill>
                  <a:srgbClr val="121212"/>
                </a:solidFill>
                <a:effectLst/>
                <a:latin typeface="+mn-ea"/>
                <a:ea typeface="+mn-ea"/>
              </a:rPr>
              <a:t>基础技术</a:t>
            </a:r>
            <a:r>
              <a:rPr lang="en-US" altLang="zh-CN" sz="1400" b="1" i="0" dirty="0">
                <a:solidFill>
                  <a:srgbClr val="121212"/>
                </a:solidFill>
                <a:effectLst/>
                <a:latin typeface="+mn-ea"/>
                <a:ea typeface="+mn-ea"/>
              </a:rPr>
              <a:t>-Low-rank Adapters</a:t>
            </a:r>
            <a:endParaRPr lang="en-US" altLang="zh-CN" sz="1400" b="1" i="0" dirty="0">
              <a:solidFill>
                <a:srgbClr val="121212"/>
              </a:solidFill>
              <a:effectLst/>
              <a:latin typeface="+mn-ea"/>
              <a:ea typeface="+mn-ea"/>
            </a:endParaRPr>
          </a:p>
          <a:p>
            <a:pPr lvl="1"/>
            <a:r>
              <a:rPr lang="en-US" altLang="zh-CN" sz="1100" b="1" i="0" dirty="0" err="1">
                <a:solidFill>
                  <a:srgbClr val="121212"/>
                </a:solidFill>
                <a:effectLst/>
                <a:latin typeface="+mn-ea"/>
                <a:ea typeface="+mn-ea"/>
                <a:hlinkClick r:id="rId3"/>
              </a:rPr>
              <a:t>LoRA</a:t>
            </a:r>
            <a:r>
              <a:rPr lang="zh-CN" altLang="en-US" sz="1100" dirty="0">
                <a:solidFill>
                  <a:srgbClr val="121212"/>
                </a:solidFill>
                <a:latin typeface="+mn-ea"/>
                <a:ea typeface="+mn-ea"/>
              </a:rPr>
              <a:t>通过引入额外的因子对线性投影进行增强以提高模型性能</a:t>
            </a:r>
            <a:endParaRPr lang="en-US" altLang="zh-CN" sz="1100" i="0" dirty="0">
              <a:solidFill>
                <a:srgbClr val="121212"/>
              </a:solidFill>
              <a:effectLst/>
              <a:latin typeface="+mn-ea"/>
              <a:ea typeface="+mn-ea"/>
            </a:endParaRPr>
          </a:p>
          <a:p>
            <a:r>
              <a:rPr lang="zh-CN" altLang="en-US" sz="1400" b="1" i="0" dirty="0">
                <a:solidFill>
                  <a:srgbClr val="121212"/>
                </a:solidFill>
                <a:effectLst/>
                <a:latin typeface="+mn-ea"/>
                <a:ea typeface="+mn-ea"/>
              </a:rPr>
              <a:t>基础技术</a:t>
            </a:r>
            <a:r>
              <a:rPr lang="en-US" altLang="zh-CN" sz="1400" b="1" i="0" dirty="0">
                <a:solidFill>
                  <a:srgbClr val="121212"/>
                </a:solidFill>
                <a:effectLst/>
                <a:latin typeface="+mn-ea"/>
                <a:ea typeface="+mn-ea"/>
              </a:rPr>
              <a:t>-MROPEFT</a:t>
            </a:r>
            <a:endParaRPr lang="en-US" altLang="zh-CN" sz="1400" b="1" i="0" dirty="0">
              <a:solidFill>
                <a:srgbClr val="121212"/>
              </a:solidFill>
              <a:effectLst/>
              <a:latin typeface="+mn-ea"/>
              <a:ea typeface="+mn-ea"/>
            </a:endParaRPr>
          </a:p>
          <a:p>
            <a:pPr lvl="1"/>
            <a:r>
              <a:rPr lang="en-US" altLang="zh-CN" sz="1100" b="1" dirty="0">
                <a:solidFill>
                  <a:srgbClr val="121212"/>
                </a:solidFill>
                <a:latin typeface="+mn-ea"/>
                <a:ea typeface="+mn-ea"/>
              </a:rPr>
              <a:t>Memory Requirement of Parameter-Efficient Finetuning</a:t>
            </a:r>
            <a:endParaRPr lang="en-US" altLang="zh-CN" sz="1100" b="1" dirty="0">
              <a:solidFill>
                <a:srgbClr val="121212"/>
              </a:solidFill>
              <a:latin typeface="+mn-ea"/>
              <a:ea typeface="+mn-ea"/>
            </a:endParaRPr>
          </a:p>
          <a:p>
            <a:pPr lvl="1"/>
            <a:r>
              <a:rPr lang="zh-CN" altLang="en-US" sz="1100" dirty="0">
                <a:solidFill>
                  <a:srgbClr val="121212"/>
                </a:solidFill>
                <a:latin typeface="+mn-ea"/>
                <a:ea typeface="+mn-ea"/>
              </a:rPr>
              <a:t>主要占用是激活梯度，通过梯度检查点可以进行减少，且数据表明</a:t>
            </a:r>
            <a:r>
              <a:rPr lang="en-US" altLang="zh-CN" sz="1100" dirty="0" err="1">
                <a:solidFill>
                  <a:srgbClr val="121212"/>
                </a:solidFill>
                <a:latin typeface="+mn-ea"/>
                <a:ea typeface="+mn-ea"/>
              </a:rPr>
              <a:t>LoRA</a:t>
            </a:r>
            <a:r>
              <a:rPr lang="zh-CN" altLang="en-US" sz="1100" dirty="0">
                <a:solidFill>
                  <a:srgbClr val="121212"/>
                </a:solidFill>
                <a:latin typeface="+mn-ea"/>
                <a:ea typeface="+mn-ea"/>
              </a:rPr>
              <a:t>只占</a:t>
            </a:r>
            <a:r>
              <a:rPr lang="en-US" altLang="zh-CN" sz="1100" dirty="0">
                <a:solidFill>
                  <a:srgbClr val="121212"/>
                </a:solidFill>
                <a:latin typeface="+mn-ea"/>
                <a:ea typeface="+mn-ea"/>
              </a:rPr>
              <a:t>0.2%</a:t>
            </a:r>
            <a:r>
              <a:rPr lang="zh-CN" altLang="en-US" sz="1100" dirty="0">
                <a:solidFill>
                  <a:srgbClr val="121212"/>
                </a:solidFill>
                <a:latin typeface="+mn-ea"/>
                <a:ea typeface="+mn-ea"/>
              </a:rPr>
              <a:t>内存，不如使用更多</a:t>
            </a:r>
            <a:r>
              <a:rPr lang="en-US" altLang="zh-CN" sz="1100" dirty="0" err="1">
                <a:solidFill>
                  <a:srgbClr val="121212"/>
                </a:solidFill>
                <a:latin typeface="+mn-ea"/>
                <a:ea typeface="+mn-ea"/>
              </a:rPr>
              <a:t>LoRA</a:t>
            </a:r>
            <a:endParaRPr lang="en-US" altLang="zh-CN" sz="1100" dirty="0">
              <a:solidFill>
                <a:srgbClr val="121212"/>
              </a:solidFill>
              <a:latin typeface="+mn-ea"/>
              <a:ea typeface="+mn-ea"/>
            </a:endParaRPr>
          </a:p>
          <a:p>
            <a:r>
              <a:rPr lang="zh-CN" altLang="en-US" sz="1400" b="1" i="0" dirty="0">
                <a:solidFill>
                  <a:srgbClr val="121212"/>
                </a:solidFill>
                <a:effectLst/>
                <a:latin typeface="+mn-ea"/>
                <a:ea typeface="+mn-ea"/>
              </a:rPr>
              <a:t>核心技术</a:t>
            </a:r>
            <a:r>
              <a:rPr lang="en-US" altLang="zh-CN" sz="1400" b="1" i="0" dirty="0">
                <a:solidFill>
                  <a:srgbClr val="121212"/>
                </a:solidFill>
                <a:effectLst/>
                <a:latin typeface="+mn-ea"/>
                <a:ea typeface="+mn-ea"/>
              </a:rPr>
              <a:t>-4-bit </a:t>
            </a:r>
            <a:r>
              <a:rPr lang="en-US" altLang="zh-CN" sz="1400" b="1" i="0" dirty="0" err="1">
                <a:solidFill>
                  <a:srgbClr val="121212"/>
                </a:solidFill>
                <a:effectLst/>
                <a:latin typeface="+mn-ea"/>
                <a:ea typeface="+mn-ea"/>
              </a:rPr>
              <a:t>NormalFloat</a:t>
            </a:r>
            <a:r>
              <a:rPr lang="en-US" altLang="zh-CN" sz="1400" b="1" i="0" dirty="0">
                <a:solidFill>
                  <a:srgbClr val="121212"/>
                </a:solidFill>
                <a:effectLst/>
                <a:latin typeface="+mn-ea"/>
                <a:ea typeface="+mn-ea"/>
              </a:rPr>
              <a:t> Quantization</a:t>
            </a:r>
            <a:endParaRPr lang="en-US" altLang="zh-CN" sz="1400" b="1" i="0" dirty="0">
              <a:solidFill>
                <a:srgbClr val="121212"/>
              </a:solidFill>
              <a:effectLst/>
              <a:latin typeface="+mn-ea"/>
              <a:ea typeface="+mn-ea"/>
            </a:endParaRPr>
          </a:p>
          <a:p>
            <a:pPr lvl="1"/>
            <a:r>
              <a:rPr lang="en-US" altLang="zh-CN" sz="1100" dirty="0">
                <a:solidFill>
                  <a:srgbClr val="121212"/>
                </a:solidFill>
                <a:latin typeface="+mn-ea"/>
                <a:ea typeface="+mn-ea"/>
              </a:rPr>
              <a:t>NF</a:t>
            </a:r>
            <a:r>
              <a:rPr lang="zh-CN" altLang="en-US" sz="1100" dirty="0">
                <a:solidFill>
                  <a:srgbClr val="121212"/>
                </a:solidFill>
                <a:latin typeface="+mn-ea"/>
                <a:ea typeface="+mn-ea"/>
              </a:rPr>
              <a:t>数据类型建立在分位数量化的基础上。</a:t>
            </a:r>
            <a:endParaRPr lang="en-US" altLang="zh-CN" sz="1100" dirty="0">
              <a:solidFill>
                <a:srgbClr val="121212"/>
              </a:solidFill>
              <a:latin typeface="+mn-ea"/>
              <a:ea typeface="+mn-ea"/>
            </a:endParaRPr>
          </a:p>
          <a:p>
            <a:pPr lvl="1"/>
            <a:r>
              <a:rPr lang="zh-CN" altLang="en-US" sz="1100" dirty="0">
                <a:solidFill>
                  <a:srgbClr val="121212"/>
                </a:solidFill>
                <a:latin typeface="+mn-ea"/>
                <a:ea typeface="+mn-ea"/>
              </a:rPr>
              <a:t>分位数量化是信息理论最优的方式，可以确保每个量化区间内的信息最大保留。</a:t>
            </a:r>
            <a:endParaRPr lang="en-US" altLang="zh-CN" sz="1100" dirty="0">
              <a:solidFill>
                <a:srgbClr val="121212"/>
              </a:solidFill>
              <a:latin typeface="+mn-ea"/>
              <a:ea typeface="+mn-ea"/>
            </a:endParaRPr>
          </a:p>
          <a:p>
            <a:r>
              <a:rPr lang="zh-CN" altLang="en-US" sz="1400" b="1" i="0" dirty="0">
                <a:solidFill>
                  <a:srgbClr val="121212"/>
                </a:solidFill>
                <a:effectLst/>
                <a:latin typeface="+mn-ea"/>
                <a:ea typeface="+mn-ea"/>
              </a:rPr>
              <a:t>核心技术</a:t>
            </a:r>
            <a:r>
              <a:rPr lang="en-US" altLang="zh-CN" sz="1400" b="1" i="0" dirty="0">
                <a:solidFill>
                  <a:srgbClr val="121212"/>
                </a:solidFill>
                <a:effectLst/>
                <a:latin typeface="+mn-ea"/>
                <a:ea typeface="+mn-ea"/>
              </a:rPr>
              <a:t>-Double Quantization</a:t>
            </a:r>
            <a:endParaRPr lang="en-US" altLang="zh-CN" sz="1400" b="1" i="0" dirty="0">
              <a:solidFill>
                <a:srgbClr val="121212"/>
              </a:solidFill>
              <a:effectLst/>
              <a:latin typeface="+mn-ea"/>
              <a:ea typeface="+mn-ea"/>
            </a:endParaRPr>
          </a:p>
          <a:p>
            <a:pPr lvl="1"/>
            <a:r>
              <a:rPr lang="zh-CN" altLang="en-US" sz="1100" i="0" dirty="0">
                <a:solidFill>
                  <a:srgbClr val="121212"/>
                </a:solidFill>
                <a:effectLst/>
                <a:latin typeface="+mn-ea"/>
                <a:ea typeface="+mn-ea"/>
              </a:rPr>
              <a:t>对量化常数再量化节省空间</a:t>
            </a:r>
            <a:endParaRPr lang="en-US" altLang="zh-CN" sz="1100" i="0" dirty="0">
              <a:solidFill>
                <a:srgbClr val="121212"/>
              </a:solidFill>
              <a:effectLst/>
              <a:latin typeface="+mn-ea"/>
              <a:ea typeface="+mn-ea"/>
            </a:endParaRPr>
          </a:p>
          <a:p>
            <a:r>
              <a:rPr lang="zh-CN" altLang="en-US" sz="1400" b="1" i="0" dirty="0">
                <a:solidFill>
                  <a:srgbClr val="121212"/>
                </a:solidFill>
                <a:effectLst/>
                <a:latin typeface="+mn-ea"/>
                <a:ea typeface="+mn-ea"/>
              </a:rPr>
              <a:t>核心技术</a:t>
            </a:r>
            <a:r>
              <a:rPr lang="en-US" altLang="zh-CN" sz="1400" b="1" i="0" dirty="0">
                <a:solidFill>
                  <a:srgbClr val="121212"/>
                </a:solidFill>
                <a:effectLst/>
                <a:latin typeface="+mn-ea"/>
                <a:ea typeface="+mn-ea"/>
              </a:rPr>
              <a:t>-Paged Optimizers</a:t>
            </a:r>
            <a:endParaRPr lang="en-US" altLang="zh-CN" sz="1400" b="1" i="0" dirty="0">
              <a:solidFill>
                <a:srgbClr val="121212"/>
              </a:solidFill>
              <a:effectLst/>
              <a:latin typeface="+mn-ea"/>
              <a:ea typeface="+mn-ea"/>
            </a:endParaRPr>
          </a:p>
          <a:p>
            <a:pPr lvl="1"/>
            <a:r>
              <a:rPr lang="zh-CN" altLang="en-US" sz="1100" dirty="0">
                <a:solidFill>
                  <a:srgbClr val="121212"/>
                </a:solidFill>
                <a:latin typeface="+mn-ea"/>
                <a:ea typeface="+mn-ea"/>
              </a:rPr>
              <a:t>使用</a:t>
            </a:r>
            <a:r>
              <a:rPr lang="en-US" altLang="zh-CN" sz="1100" dirty="0">
                <a:solidFill>
                  <a:srgbClr val="121212"/>
                </a:solidFill>
                <a:latin typeface="+mn-ea"/>
                <a:ea typeface="+mn-ea"/>
              </a:rPr>
              <a:t>NVIDIA</a:t>
            </a:r>
            <a:r>
              <a:rPr lang="zh-CN" altLang="en-US" sz="1100" dirty="0">
                <a:solidFill>
                  <a:srgbClr val="121212"/>
                </a:solidFill>
                <a:latin typeface="+mn-ea"/>
                <a:ea typeface="+mn-ea"/>
              </a:rPr>
              <a:t>统一内存功能，可以实现</a:t>
            </a:r>
            <a:r>
              <a:rPr lang="en-US" altLang="zh-CN" sz="1100" dirty="0">
                <a:solidFill>
                  <a:srgbClr val="121212"/>
                </a:solidFill>
                <a:latin typeface="+mn-ea"/>
                <a:ea typeface="+mn-ea"/>
              </a:rPr>
              <a:t>CPU</a:t>
            </a:r>
            <a:r>
              <a:rPr lang="zh-CN" altLang="en-US" sz="1100" dirty="0">
                <a:solidFill>
                  <a:srgbClr val="121212"/>
                </a:solidFill>
                <a:latin typeface="+mn-ea"/>
                <a:ea typeface="+mn-ea"/>
              </a:rPr>
              <a:t>和</a:t>
            </a:r>
            <a:r>
              <a:rPr lang="en-US" altLang="zh-CN" sz="1100" dirty="0">
                <a:solidFill>
                  <a:srgbClr val="121212"/>
                </a:solidFill>
                <a:latin typeface="+mn-ea"/>
                <a:ea typeface="+mn-ea"/>
              </a:rPr>
              <a:t>GPU</a:t>
            </a:r>
            <a:r>
              <a:rPr lang="zh-CN" altLang="en-US" sz="1100" dirty="0">
                <a:solidFill>
                  <a:srgbClr val="121212"/>
                </a:solidFill>
                <a:latin typeface="+mn-ea"/>
                <a:ea typeface="+mn-ea"/>
              </a:rPr>
              <a:t>之间页到页的传输，以便在</a:t>
            </a:r>
            <a:r>
              <a:rPr lang="en-US" altLang="zh-CN" sz="1100" dirty="0">
                <a:solidFill>
                  <a:srgbClr val="121212"/>
                </a:solidFill>
                <a:latin typeface="+mn-ea"/>
                <a:ea typeface="+mn-ea"/>
              </a:rPr>
              <a:t>GPU</a:t>
            </a:r>
            <a:r>
              <a:rPr lang="zh-CN" altLang="en-US" sz="1100" dirty="0">
                <a:solidFill>
                  <a:srgbClr val="121212"/>
                </a:solidFill>
                <a:latin typeface="+mn-ea"/>
                <a:ea typeface="+mn-ea"/>
              </a:rPr>
              <a:t>显存不够的情况下仍能正常处理。</a:t>
            </a:r>
            <a:endParaRPr lang="zh-CN" altLang="en-US" sz="1100" dirty="0">
              <a:solidFill>
                <a:srgbClr val="121212"/>
              </a:solidFill>
              <a:latin typeface="+mn-ea"/>
              <a:ea typeface="+mn-ea"/>
            </a:endParaRPr>
          </a:p>
        </p:txBody>
      </p:sp>
      <p:pic>
        <p:nvPicPr>
          <p:cNvPr id="9" name="图片 8"/>
          <p:cNvPicPr>
            <a:picLocks noChangeAspect="1"/>
          </p:cNvPicPr>
          <p:nvPr/>
        </p:nvPicPr>
        <p:blipFill>
          <a:blip r:embed="rId4"/>
          <a:stretch>
            <a:fillRect/>
          </a:stretch>
        </p:blipFill>
        <p:spPr>
          <a:xfrm>
            <a:off x="9314911" y="2363358"/>
            <a:ext cx="2419715" cy="2713343"/>
          </a:xfrm>
          <a:prstGeom prst="rect">
            <a:avLst/>
          </a:prstGeom>
        </p:spPr>
      </p:pic>
    </p:spTree>
    <p:custDataLst>
      <p:tags r:id="rId5"/>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LoRA</a:t>
            </a:r>
            <a:r>
              <a:rPr lang="zh-CN" altLang="en-US" dirty="0"/>
              <a:t>技术</a:t>
            </a:r>
            <a:endParaRPr lang="zh-CN" altLang="en-US" dirty="0"/>
          </a:p>
        </p:txBody>
      </p:sp>
      <p:pic>
        <p:nvPicPr>
          <p:cNvPr id="5" name="内容占位符 4"/>
          <p:cNvPicPr>
            <a:picLocks noGrp="1" noChangeAspect="1"/>
          </p:cNvPicPr>
          <p:nvPr>
            <p:ph idx="1"/>
          </p:nvPr>
        </p:nvPicPr>
        <p:blipFill>
          <a:blip r:embed="rId1"/>
          <a:stretch>
            <a:fillRect/>
          </a:stretch>
        </p:blipFill>
        <p:spPr>
          <a:xfrm>
            <a:off x="1052735" y="3150131"/>
            <a:ext cx="6558682" cy="3264635"/>
          </a:xfrm>
        </p:spPr>
      </p:pic>
      <p:pic>
        <p:nvPicPr>
          <p:cNvPr id="6" name="图片 5"/>
          <p:cNvPicPr>
            <a:picLocks noChangeAspect="1"/>
          </p:cNvPicPr>
          <p:nvPr/>
        </p:nvPicPr>
        <p:blipFill>
          <a:blip r:embed="rId2"/>
          <a:stretch>
            <a:fillRect/>
          </a:stretch>
        </p:blipFill>
        <p:spPr>
          <a:xfrm>
            <a:off x="7611417" y="2965083"/>
            <a:ext cx="4315975" cy="736340"/>
          </a:xfrm>
          <a:prstGeom prst="rect">
            <a:avLst/>
          </a:prstGeom>
        </p:spPr>
      </p:pic>
      <p:pic>
        <p:nvPicPr>
          <p:cNvPr id="7" name="图片 6"/>
          <p:cNvPicPr>
            <a:picLocks noChangeAspect="1"/>
          </p:cNvPicPr>
          <p:nvPr/>
        </p:nvPicPr>
        <p:blipFill>
          <a:blip r:embed="rId3"/>
          <a:stretch>
            <a:fillRect/>
          </a:stretch>
        </p:blipFill>
        <p:spPr>
          <a:xfrm>
            <a:off x="7611417" y="3701423"/>
            <a:ext cx="2419715" cy="2713343"/>
          </a:xfrm>
          <a:prstGeom prst="rect">
            <a:avLst/>
          </a:prstGeom>
        </p:spPr>
      </p:pic>
      <p:sp>
        <p:nvSpPr>
          <p:cNvPr id="8" name="文本框 7"/>
          <p:cNvSpPr txBox="1"/>
          <p:nvPr/>
        </p:nvSpPr>
        <p:spPr>
          <a:xfrm>
            <a:off x="669882" y="976178"/>
            <a:ext cx="10764982" cy="646331"/>
          </a:xfrm>
          <a:prstGeom prst="rect">
            <a:avLst/>
          </a:prstGeom>
          <a:noFill/>
        </p:spPr>
        <p:txBody>
          <a:bodyPr wrap="square" rtlCol="0">
            <a:spAutoFit/>
          </a:bodyPr>
          <a:lstStyle/>
          <a:p>
            <a:r>
              <a:rPr lang="en-US" altLang="zh-CN" dirty="0" err="1"/>
              <a:t>LoRA</a:t>
            </a:r>
            <a:r>
              <a:rPr lang="zh-CN" altLang="en-US" dirty="0"/>
              <a:t>的基本思想是旁路，在</a:t>
            </a:r>
            <a:r>
              <a:rPr lang="en-US" altLang="zh-CN" dirty="0"/>
              <a:t>PLM</a:t>
            </a:r>
            <a:r>
              <a:rPr lang="zh-CN" altLang="en-US" dirty="0"/>
              <a:t>上添加一个旁路，做降维和升维，模拟</a:t>
            </a:r>
            <a:r>
              <a:rPr lang="en-US" altLang="zh-CN" b="0" i="0" dirty="0">
                <a:solidFill>
                  <a:srgbClr val="121212"/>
                </a:solidFill>
                <a:effectLst/>
                <a:latin typeface="Menlo"/>
              </a:rPr>
              <a:t>intrinsic rank</a:t>
            </a:r>
            <a:r>
              <a:rPr lang="zh-CN" altLang="en-US" b="0" i="0" dirty="0">
                <a:solidFill>
                  <a:srgbClr val="121212"/>
                </a:solidFill>
                <a:effectLst/>
                <a:latin typeface="Menlo"/>
              </a:rPr>
              <a:t>，不添加额外的计算层。</a:t>
            </a:r>
            <a:endParaRPr lang="zh-CN" altLang="en-US" dirty="0"/>
          </a:p>
        </p:txBody>
      </p:sp>
    </p:spTree>
    <p:custDataLst>
      <p:tags r:id="rId4"/>
    </p:custData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i="0" dirty="0">
                <a:effectLst/>
                <a:latin typeface="+mn-ea"/>
                <a:ea typeface="+mn-ea"/>
              </a:rPr>
              <a:t>4-bit </a:t>
            </a:r>
            <a:r>
              <a:rPr lang="en-US" altLang="zh-CN" b="1" i="0" dirty="0" err="1">
                <a:effectLst/>
                <a:latin typeface="+mn-ea"/>
                <a:ea typeface="+mn-ea"/>
              </a:rPr>
              <a:t>NormalFloat</a:t>
            </a:r>
            <a:r>
              <a:rPr lang="en-US" altLang="zh-CN" b="1" i="0" dirty="0">
                <a:effectLst/>
                <a:latin typeface="+mn-ea"/>
                <a:ea typeface="+mn-ea"/>
              </a:rPr>
              <a:t> Quantization</a:t>
            </a:r>
            <a:endParaRPr lang="zh-CN" altLang="en-US" dirty="0">
              <a:latin typeface="+mn-ea"/>
              <a:ea typeface="+mn-ea"/>
            </a:endParaRPr>
          </a:p>
        </p:txBody>
      </p:sp>
      <p:sp>
        <p:nvSpPr>
          <p:cNvPr id="3" name="内容占位符 2"/>
          <p:cNvSpPr>
            <a:spLocks noGrp="1"/>
          </p:cNvSpPr>
          <p:nvPr>
            <p:ph idx="1"/>
          </p:nvPr>
        </p:nvSpPr>
        <p:spPr/>
        <p:txBody>
          <a:bodyPr/>
          <a:lstStyle/>
          <a:p>
            <a:r>
              <a:rPr lang="en-US" altLang="zh-CN" dirty="0">
                <a:solidFill>
                  <a:srgbClr val="121212"/>
                </a:solidFill>
                <a:latin typeface="+mn-ea"/>
                <a:ea typeface="+mn-ea"/>
              </a:rPr>
              <a:t>NF4</a:t>
            </a:r>
            <a:r>
              <a:rPr lang="zh-CN" altLang="en-US" dirty="0">
                <a:solidFill>
                  <a:srgbClr val="121212"/>
                </a:solidFill>
                <a:latin typeface="+mn-ea"/>
                <a:ea typeface="+mn-ea"/>
              </a:rPr>
              <a:t>数据类型建立在分位数量化（</a:t>
            </a:r>
            <a:r>
              <a:rPr lang="en-US" altLang="zh-CN" dirty="0">
                <a:solidFill>
                  <a:srgbClr val="121212"/>
                </a:solidFill>
                <a:latin typeface="+mn-ea"/>
                <a:ea typeface="+mn-ea"/>
              </a:rPr>
              <a:t>Quantile quantization</a:t>
            </a:r>
            <a:r>
              <a:rPr lang="zh-CN" altLang="en-US" dirty="0">
                <a:solidFill>
                  <a:srgbClr val="121212"/>
                </a:solidFill>
                <a:latin typeface="+mn-ea"/>
                <a:ea typeface="+mn-ea"/>
              </a:rPr>
              <a:t>）的基础上，可以确保每个量化区间从输入张量中分配相同数量的值。</a:t>
            </a:r>
            <a:endParaRPr lang="en-US" altLang="zh-CN" dirty="0">
              <a:solidFill>
                <a:srgbClr val="121212"/>
              </a:solidFill>
              <a:latin typeface="+mn-ea"/>
              <a:ea typeface="+mn-ea"/>
            </a:endParaRPr>
          </a:p>
          <a:p>
            <a:r>
              <a:rPr lang="zh-CN" altLang="en-US" dirty="0">
                <a:solidFill>
                  <a:srgbClr val="121212"/>
                </a:solidFill>
                <a:latin typeface="+mn-ea"/>
                <a:ea typeface="+mn-ea"/>
              </a:rPr>
              <a:t>这个量化方法来源于另一篇</a:t>
            </a:r>
            <a:r>
              <a:rPr lang="en-US" altLang="zh-CN" dirty="0">
                <a:solidFill>
                  <a:srgbClr val="121212"/>
                </a:solidFill>
                <a:latin typeface="+mn-ea"/>
                <a:ea typeface="+mn-ea"/>
                <a:hlinkClick r:id="rId1"/>
              </a:rPr>
              <a:t>8-bit</a:t>
            </a:r>
            <a:r>
              <a:rPr lang="zh-CN" altLang="en-US" dirty="0">
                <a:solidFill>
                  <a:srgbClr val="121212"/>
                </a:solidFill>
                <a:latin typeface="+mn-ea"/>
                <a:ea typeface="+mn-ea"/>
                <a:hlinkClick r:id="rId1"/>
              </a:rPr>
              <a:t>量化</a:t>
            </a:r>
            <a:r>
              <a:rPr lang="zh-CN" altLang="en-US" dirty="0">
                <a:solidFill>
                  <a:srgbClr val="121212"/>
                </a:solidFill>
                <a:latin typeface="+mn-ea"/>
                <a:ea typeface="+mn-ea"/>
              </a:rPr>
              <a:t>中提出的</a:t>
            </a:r>
            <a:r>
              <a:rPr lang="en-US" altLang="zh-CN" dirty="0">
                <a:solidFill>
                  <a:srgbClr val="121212"/>
                </a:solidFill>
                <a:latin typeface="+mn-ea"/>
                <a:ea typeface="+mn-ea"/>
              </a:rPr>
              <a:t>Block-wise Quantization </a:t>
            </a:r>
            <a:r>
              <a:rPr lang="zh-CN" altLang="en-US" dirty="0">
                <a:solidFill>
                  <a:srgbClr val="121212"/>
                </a:solidFill>
                <a:latin typeface="+mn-ea"/>
                <a:ea typeface="+mn-ea"/>
              </a:rPr>
              <a:t>和</a:t>
            </a:r>
            <a:r>
              <a:rPr lang="en-US" altLang="zh-CN" dirty="0">
                <a:solidFill>
                  <a:srgbClr val="121212"/>
                </a:solidFill>
                <a:latin typeface="+mn-ea"/>
                <a:ea typeface="+mn-ea"/>
              </a:rPr>
              <a:t>Quantile Quantization</a:t>
            </a:r>
            <a:r>
              <a:rPr lang="zh-CN" altLang="en-US" dirty="0">
                <a:solidFill>
                  <a:srgbClr val="121212"/>
                </a:solidFill>
                <a:latin typeface="+mn-ea"/>
                <a:ea typeface="+mn-ea"/>
              </a:rPr>
              <a:t>。</a:t>
            </a:r>
            <a:endParaRPr lang="en-US" altLang="zh-CN" dirty="0">
              <a:solidFill>
                <a:srgbClr val="121212"/>
              </a:solidFill>
              <a:latin typeface="+mn-ea"/>
              <a:ea typeface="+mn-ea"/>
            </a:endParaRPr>
          </a:p>
          <a:p>
            <a:r>
              <a:rPr lang="en-US" altLang="zh-CN" b="1" dirty="0">
                <a:solidFill>
                  <a:srgbClr val="121212"/>
                </a:solidFill>
                <a:latin typeface="+mn-ea"/>
                <a:ea typeface="+mn-ea"/>
              </a:rPr>
              <a:t>Block-wise Quantization</a:t>
            </a:r>
            <a:endParaRPr lang="en-US" altLang="zh-CN" b="1" dirty="0">
              <a:solidFill>
                <a:srgbClr val="121212"/>
              </a:solidFill>
              <a:latin typeface="+mn-ea"/>
              <a:ea typeface="+mn-ea"/>
            </a:endParaRPr>
          </a:p>
          <a:p>
            <a:pPr lvl="1"/>
            <a:r>
              <a:rPr lang="zh-CN" altLang="en-US" sz="1100" b="0" i="0" dirty="0">
                <a:solidFill>
                  <a:srgbClr val="121212"/>
                </a:solidFill>
                <a:effectLst/>
                <a:latin typeface="+mn-ea"/>
                <a:ea typeface="+mn-ea"/>
              </a:rPr>
              <a:t>假设我们把</a:t>
            </a:r>
            <a:r>
              <a:rPr lang="en-US" altLang="zh-CN" sz="1100" b="0" i="0" dirty="0">
                <a:solidFill>
                  <a:srgbClr val="121212"/>
                </a:solidFill>
                <a:effectLst/>
                <a:latin typeface="+mn-ea"/>
                <a:ea typeface="+mn-ea"/>
              </a:rPr>
              <a:t>float32</a:t>
            </a:r>
            <a:r>
              <a:rPr lang="zh-CN" altLang="en-US" sz="1100" b="0" i="0" dirty="0">
                <a:solidFill>
                  <a:srgbClr val="121212"/>
                </a:solidFill>
                <a:effectLst/>
                <a:latin typeface="+mn-ea"/>
                <a:ea typeface="+mn-ea"/>
              </a:rPr>
              <a:t>的值量化到</a:t>
            </a:r>
            <a:r>
              <a:rPr lang="en-US" altLang="zh-CN" sz="1100" b="0" i="0" dirty="0">
                <a:solidFill>
                  <a:srgbClr val="121212"/>
                </a:solidFill>
                <a:effectLst/>
                <a:latin typeface="+mn-ea"/>
                <a:ea typeface="+mn-ea"/>
              </a:rPr>
              <a:t>int8</a:t>
            </a:r>
            <a:r>
              <a:rPr lang="zh-CN" altLang="en-US" sz="1100" b="0" i="0" dirty="0">
                <a:solidFill>
                  <a:srgbClr val="121212"/>
                </a:solidFill>
                <a:effectLst/>
                <a:latin typeface="+mn-ea"/>
                <a:ea typeface="+mn-ea"/>
              </a:rPr>
              <a:t>， 本质上我们是把数值从一个更大的范围映射到一个较小的范围。我们可以使用一个常数</a:t>
            </a:r>
            <a:r>
              <a:rPr lang="en-US" altLang="zh-CN" sz="1100" b="0" i="0" dirty="0">
                <a:solidFill>
                  <a:srgbClr val="121212"/>
                </a:solidFill>
                <a:effectLst/>
                <a:latin typeface="+mn-ea"/>
                <a:ea typeface="+mn-ea"/>
              </a:rPr>
              <a:t>c</a:t>
            </a:r>
            <a:r>
              <a:rPr lang="zh-CN" altLang="en-US" sz="1100" b="0" i="0" dirty="0">
                <a:solidFill>
                  <a:srgbClr val="121212"/>
                </a:solidFill>
                <a:effectLst/>
                <a:latin typeface="+mn-ea"/>
                <a:ea typeface="+mn-ea"/>
              </a:rPr>
              <a:t>来成比例的将数值缩小。这样一来我们也可以很容易的使用这个常数</a:t>
            </a:r>
            <a:r>
              <a:rPr lang="en-US" altLang="zh-CN" sz="1100" b="0" i="0" dirty="0">
                <a:solidFill>
                  <a:srgbClr val="121212"/>
                </a:solidFill>
                <a:effectLst/>
                <a:latin typeface="+mn-ea"/>
                <a:ea typeface="+mn-ea"/>
              </a:rPr>
              <a:t>c</a:t>
            </a:r>
            <a:r>
              <a:rPr lang="zh-CN" altLang="en-US" sz="1100" b="0" i="0" dirty="0">
                <a:solidFill>
                  <a:srgbClr val="121212"/>
                </a:solidFill>
                <a:effectLst/>
                <a:latin typeface="+mn-ea"/>
                <a:ea typeface="+mn-ea"/>
              </a:rPr>
              <a:t>将量化后的数值反量化成原样（近似的）。</a:t>
            </a:r>
            <a:endParaRPr lang="zh-CN" altLang="en-US" sz="1100" b="0" i="0" dirty="0">
              <a:solidFill>
                <a:srgbClr val="121212"/>
              </a:solidFill>
              <a:effectLst/>
              <a:latin typeface="+mn-ea"/>
              <a:ea typeface="+mn-ea"/>
            </a:endParaRPr>
          </a:p>
          <a:p>
            <a:pPr lvl="1"/>
            <a:r>
              <a:rPr lang="zh-CN" altLang="en-US" sz="1100" b="0" i="0" dirty="0">
                <a:solidFill>
                  <a:srgbClr val="121212"/>
                </a:solidFill>
                <a:effectLst/>
                <a:latin typeface="+mn-ea"/>
                <a:ea typeface="+mn-ea"/>
              </a:rPr>
              <a:t>但是假如我们的数据中有一些</a:t>
            </a:r>
            <a:r>
              <a:rPr lang="en-US" altLang="zh-CN" sz="1100" b="0" i="0" dirty="0">
                <a:solidFill>
                  <a:srgbClr val="121212"/>
                </a:solidFill>
                <a:effectLst/>
                <a:latin typeface="+mn-ea"/>
                <a:ea typeface="+mn-ea"/>
              </a:rPr>
              <a:t>outliner</a:t>
            </a:r>
            <a:r>
              <a:rPr lang="zh-CN" altLang="en-US" sz="1100" b="0" i="0" dirty="0">
                <a:solidFill>
                  <a:srgbClr val="121212"/>
                </a:solidFill>
                <a:effectLst/>
                <a:latin typeface="+mn-ea"/>
                <a:ea typeface="+mn-ea"/>
              </a:rPr>
              <a:t>，这会影响我们选取</a:t>
            </a:r>
            <a:r>
              <a:rPr lang="en-US" altLang="zh-CN" sz="1100" b="0" i="0" dirty="0">
                <a:solidFill>
                  <a:srgbClr val="121212"/>
                </a:solidFill>
                <a:effectLst/>
                <a:latin typeface="+mn-ea"/>
                <a:ea typeface="+mn-ea"/>
              </a:rPr>
              <a:t>c</a:t>
            </a:r>
            <a:r>
              <a:rPr lang="zh-CN" altLang="en-US" sz="1100" b="0" i="0" dirty="0">
                <a:solidFill>
                  <a:srgbClr val="121212"/>
                </a:solidFill>
                <a:effectLst/>
                <a:latin typeface="+mn-ea"/>
                <a:ea typeface="+mn-ea"/>
              </a:rPr>
              <a:t>，而且会导致其他值坍缩在一个小的范围内。</a:t>
            </a:r>
            <a:r>
              <a:rPr lang="en-US" altLang="zh-CN" sz="1100" b="0" i="0" dirty="0">
                <a:solidFill>
                  <a:srgbClr val="121212"/>
                </a:solidFill>
                <a:effectLst/>
                <a:latin typeface="+mn-ea"/>
                <a:ea typeface="+mn-ea"/>
              </a:rPr>
              <a:t>Block-wise</a:t>
            </a:r>
            <a:r>
              <a:rPr lang="zh-CN" altLang="en-US" sz="1100" b="0" i="0" dirty="0">
                <a:solidFill>
                  <a:srgbClr val="121212"/>
                </a:solidFill>
                <a:effectLst/>
                <a:latin typeface="+mn-ea"/>
                <a:ea typeface="+mn-ea"/>
              </a:rPr>
              <a:t>对此的解决方案是一批一批的量化，每一批（</a:t>
            </a:r>
            <a:r>
              <a:rPr lang="en-US" altLang="zh-CN" sz="1100" b="0" i="0" dirty="0">
                <a:solidFill>
                  <a:srgbClr val="121212"/>
                </a:solidFill>
                <a:effectLst/>
                <a:latin typeface="+mn-ea"/>
                <a:ea typeface="+mn-ea"/>
              </a:rPr>
              <a:t>block)</a:t>
            </a:r>
            <a:r>
              <a:rPr lang="zh-CN" altLang="en-US" sz="1100" b="0" i="0" dirty="0">
                <a:solidFill>
                  <a:srgbClr val="121212"/>
                </a:solidFill>
                <a:effectLst/>
                <a:latin typeface="+mn-ea"/>
                <a:ea typeface="+mn-ea"/>
              </a:rPr>
              <a:t>使用独立的</a:t>
            </a:r>
            <a:r>
              <a:rPr lang="en-US" altLang="zh-CN" sz="1100" b="0" i="0" dirty="0">
                <a:solidFill>
                  <a:srgbClr val="121212"/>
                </a:solidFill>
                <a:effectLst/>
                <a:latin typeface="+mn-ea"/>
                <a:ea typeface="+mn-ea"/>
              </a:rPr>
              <a:t>c</a:t>
            </a:r>
            <a:r>
              <a:rPr lang="zh-CN" altLang="en-US" sz="1100" b="0" i="0" dirty="0">
                <a:solidFill>
                  <a:srgbClr val="121212"/>
                </a:solidFill>
                <a:effectLst/>
                <a:latin typeface="+mn-ea"/>
                <a:ea typeface="+mn-ea"/>
              </a:rPr>
              <a:t>。在本文中</a:t>
            </a:r>
            <a:r>
              <a:rPr lang="en-US" altLang="zh-CN" sz="1100" b="0" i="0" dirty="0">
                <a:solidFill>
                  <a:srgbClr val="121212"/>
                </a:solidFill>
                <a:effectLst/>
                <a:latin typeface="+mn-ea"/>
                <a:ea typeface="+mn-ea"/>
              </a:rPr>
              <a:t>block</a:t>
            </a:r>
            <a:r>
              <a:rPr lang="zh-CN" altLang="en-US" sz="1100" b="0" i="0" dirty="0">
                <a:solidFill>
                  <a:srgbClr val="121212"/>
                </a:solidFill>
                <a:effectLst/>
                <a:latin typeface="+mn-ea"/>
                <a:ea typeface="+mn-ea"/>
              </a:rPr>
              <a:t>的大小被设为</a:t>
            </a:r>
            <a:r>
              <a:rPr lang="en-US" altLang="zh-CN" sz="1100" b="0" i="0" dirty="0">
                <a:solidFill>
                  <a:srgbClr val="121212"/>
                </a:solidFill>
                <a:effectLst/>
                <a:latin typeface="+mn-ea"/>
                <a:ea typeface="+mn-ea"/>
              </a:rPr>
              <a:t>64</a:t>
            </a:r>
            <a:r>
              <a:rPr lang="zh-CN" altLang="en-US" sz="1100" b="0" i="0" dirty="0">
                <a:solidFill>
                  <a:srgbClr val="121212"/>
                </a:solidFill>
                <a:effectLst/>
                <a:latin typeface="+mn-ea"/>
                <a:ea typeface="+mn-ea"/>
              </a:rPr>
              <a:t>。</a:t>
            </a:r>
            <a:endParaRPr lang="zh-CN" altLang="en-US" sz="1100" b="0" i="0" dirty="0">
              <a:solidFill>
                <a:srgbClr val="121212"/>
              </a:solidFill>
              <a:effectLst/>
              <a:latin typeface="+mn-ea"/>
              <a:ea typeface="+mn-ea"/>
            </a:endParaRPr>
          </a:p>
          <a:p>
            <a:r>
              <a:rPr lang="en-US" altLang="zh-CN" b="1" dirty="0">
                <a:solidFill>
                  <a:srgbClr val="121212"/>
                </a:solidFill>
                <a:latin typeface="+mn-ea"/>
                <a:ea typeface="+mn-ea"/>
              </a:rPr>
              <a:t>Quantile Quantization</a:t>
            </a:r>
            <a:endParaRPr lang="en-US" altLang="zh-CN" b="1" dirty="0">
              <a:solidFill>
                <a:srgbClr val="121212"/>
              </a:solidFill>
              <a:latin typeface="+mn-ea"/>
              <a:ea typeface="+mn-ea"/>
            </a:endParaRPr>
          </a:p>
          <a:p>
            <a:pPr lvl="1"/>
            <a:r>
              <a:rPr lang="zh-CN" altLang="en-US" sz="1100" dirty="0">
                <a:latin typeface="+mn-ea"/>
                <a:ea typeface="+mn-ea"/>
              </a:rPr>
              <a:t>考虑一种可能，</a:t>
            </a:r>
            <a:r>
              <a:rPr lang="zh-CN" altLang="en-US" sz="1100" b="0" i="0" dirty="0">
                <a:solidFill>
                  <a:srgbClr val="121212"/>
                </a:solidFill>
                <a:effectLst/>
                <a:latin typeface="+mn-ea"/>
                <a:ea typeface="+mn-ea"/>
              </a:rPr>
              <a:t>大部分原始数值都被量化到同一个</a:t>
            </a:r>
            <a:r>
              <a:rPr lang="en-US" altLang="zh-CN" sz="1100" b="0" i="0" dirty="0">
                <a:solidFill>
                  <a:srgbClr val="121212"/>
                </a:solidFill>
                <a:effectLst/>
                <a:latin typeface="+mn-ea"/>
                <a:ea typeface="+mn-ea"/>
              </a:rPr>
              <a:t>4bit</a:t>
            </a:r>
            <a:r>
              <a:rPr lang="zh-CN" altLang="en-US" sz="1100" b="0" i="0" dirty="0">
                <a:solidFill>
                  <a:srgbClr val="121212"/>
                </a:solidFill>
                <a:effectLst/>
                <a:latin typeface="+mn-ea"/>
                <a:ea typeface="+mn-ea"/>
              </a:rPr>
              <a:t>数上了，原本有的差异或者说信息在这个量化过程中就丢掉了。更极端的情况，假如原始的</a:t>
            </a:r>
            <a:r>
              <a:rPr lang="en-US" altLang="zh-CN" sz="1100" b="0" i="0" dirty="0">
                <a:solidFill>
                  <a:srgbClr val="121212"/>
                </a:solidFill>
                <a:effectLst/>
                <a:latin typeface="+mn-ea"/>
                <a:ea typeface="+mn-ea"/>
              </a:rPr>
              <a:t>float32</a:t>
            </a:r>
            <a:r>
              <a:rPr lang="zh-CN" altLang="en-US" sz="1100" b="0" i="0" dirty="0">
                <a:solidFill>
                  <a:srgbClr val="121212"/>
                </a:solidFill>
                <a:effectLst/>
                <a:latin typeface="+mn-ea"/>
                <a:ea typeface="+mn-ea"/>
              </a:rPr>
              <a:t>浮点数都在</a:t>
            </a:r>
            <a:r>
              <a:rPr lang="en-US" altLang="zh-CN" sz="1100" b="0" i="0" dirty="0">
                <a:solidFill>
                  <a:srgbClr val="121212"/>
                </a:solidFill>
                <a:effectLst/>
                <a:latin typeface="+mn-ea"/>
                <a:ea typeface="+mn-ea"/>
              </a:rPr>
              <a:t>0</a:t>
            </a:r>
            <a:r>
              <a:rPr lang="zh-CN" altLang="en-US" sz="1100" b="0" i="0" dirty="0">
                <a:solidFill>
                  <a:srgbClr val="121212"/>
                </a:solidFill>
                <a:effectLst/>
                <a:latin typeface="+mn-ea"/>
                <a:ea typeface="+mn-ea"/>
              </a:rPr>
              <a:t>上下波动，可能量化完全变成零，那就没有意义了。</a:t>
            </a:r>
            <a:endParaRPr lang="en-US" altLang="zh-CN" sz="1100" b="0" i="0" dirty="0">
              <a:solidFill>
                <a:srgbClr val="121212"/>
              </a:solidFill>
              <a:effectLst/>
              <a:latin typeface="+mn-ea"/>
              <a:ea typeface="+mn-ea"/>
            </a:endParaRPr>
          </a:p>
          <a:p>
            <a:pPr lvl="1"/>
            <a:r>
              <a:rPr lang="zh-CN" altLang="en-US" sz="1100" dirty="0">
                <a:solidFill>
                  <a:srgbClr val="121212"/>
                </a:solidFill>
                <a:latin typeface="+mn-ea"/>
                <a:ea typeface="+mn-ea"/>
              </a:rPr>
              <a:t>那么如何解决，将</a:t>
            </a:r>
            <a:r>
              <a:rPr lang="zh-CN" altLang="en-US" sz="1100" b="0" i="0" dirty="0">
                <a:solidFill>
                  <a:srgbClr val="121212"/>
                </a:solidFill>
                <a:effectLst/>
                <a:latin typeface="+mn-ea"/>
                <a:ea typeface="+mn-ea"/>
              </a:rPr>
              <a:t>所有数字由小到大排列，再分成十六等分，最小的一块映射到量化后的第一个数，第二块映射到量化后的第二个数，以此类推。那么得到的映射结果是均匀的，信息也没有丢失太多</a:t>
            </a:r>
            <a:r>
              <a:rPr lang="zh-CN" altLang="en-US" sz="1100" dirty="0">
                <a:solidFill>
                  <a:srgbClr val="121212"/>
                </a:solidFill>
                <a:latin typeface="+mn-ea"/>
                <a:ea typeface="+mn-ea"/>
              </a:rPr>
              <a:t>。</a:t>
            </a:r>
            <a:r>
              <a:rPr lang="en-US" altLang="zh-CN" sz="1100" dirty="0">
                <a:solidFill>
                  <a:srgbClr val="121212"/>
                </a:solidFill>
                <a:latin typeface="+mn-ea"/>
                <a:ea typeface="+mn-ea"/>
              </a:rPr>
              <a:t> Quantile</a:t>
            </a:r>
            <a:r>
              <a:rPr lang="zh-CN" altLang="en-US" sz="1100" dirty="0">
                <a:solidFill>
                  <a:srgbClr val="121212"/>
                </a:solidFill>
                <a:latin typeface="+mn-ea"/>
                <a:ea typeface="+mn-ea"/>
              </a:rPr>
              <a:t>即是分位。</a:t>
            </a:r>
            <a:endParaRPr lang="en-US" altLang="zh-CN" sz="1100" dirty="0">
              <a:solidFill>
                <a:srgbClr val="121212"/>
              </a:solidFill>
              <a:latin typeface="+mn-ea"/>
              <a:ea typeface="+mn-ea"/>
            </a:endParaRPr>
          </a:p>
          <a:p>
            <a:pPr lvl="1"/>
            <a:r>
              <a:rPr lang="zh-CN" altLang="en-US" sz="1100" dirty="0">
                <a:solidFill>
                  <a:srgbClr val="121212"/>
                </a:solidFill>
                <a:latin typeface="+mn-ea"/>
                <a:ea typeface="+mn-ea"/>
              </a:rPr>
              <a:t>但是这将引入一个新问题。</a:t>
            </a:r>
            <a:endParaRPr lang="zh-CN" altLang="en-US" sz="1100" dirty="0">
              <a:solidFill>
                <a:srgbClr val="121212"/>
              </a:solidFill>
              <a:latin typeface="+mn-ea"/>
              <a:ea typeface="+mn-ea"/>
            </a:endParaRPr>
          </a:p>
        </p:txBody>
      </p:sp>
    </p:spTree>
    <p:custDataLst>
      <p:tags r:id="rId2"/>
    </p:custData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791249" y="3690091"/>
            <a:ext cx="4838094" cy="1417914"/>
          </a:xfrm>
          <a:prstGeom prst="rect">
            <a:avLst/>
          </a:prstGeom>
        </p:spPr>
      </p:pic>
      <p:pic>
        <p:nvPicPr>
          <p:cNvPr id="5" name="图片 4"/>
          <p:cNvPicPr>
            <a:picLocks noChangeAspect="1"/>
          </p:cNvPicPr>
          <p:nvPr/>
        </p:nvPicPr>
        <p:blipFill>
          <a:blip r:embed="rId2"/>
          <a:stretch>
            <a:fillRect/>
          </a:stretch>
        </p:blipFill>
        <p:spPr>
          <a:xfrm>
            <a:off x="5701695" y="3690091"/>
            <a:ext cx="4838095" cy="1247619"/>
          </a:xfrm>
          <a:prstGeom prst="rect">
            <a:avLst/>
          </a:prstGeom>
        </p:spPr>
      </p:pic>
      <p:sp>
        <p:nvSpPr>
          <p:cNvPr id="2" name="标题 1"/>
          <p:cNvSpPr>
            <a:spLocks noGrp="1"/>
          </p:cNvSpPr>
          <p:nvPr>
            <p:ph type="title"/>
          </p:nvPr>
        </p:nvSpPr>
        <p:spPr/>
        <p:txBody>
          <a:bodyPr/>
          <a:lstStyle/>
          <a:p>
            <a:r>
              <a:rPr lang="en-US" altLang="zh-CN" b="1" i="0" dirty="0">
                <a:solidFill>
                  <a:srgbClr val="121212"/>
                </a:solidFill>
                <a:effectLst/>
                <a:latin typeface="+mn-ea"/>
                <a:ea typeface="+mn-ea"/>
              </a:rPr>
              <a:t>Quantile Quantization</a:t>
            </a:r>
            <a:r>
              <a:rPr lang="zh-CN" altLang="en-US" b="1" i="0" dirty="0">
                <a:solidFill>
                  <a:srgbClr val="121212"/>
                </a:solidFill>
                <a:effectLst/>
                <a:latin typeface="+mn-ea"/>
                <a:ea typeface="+mn-ea"/>
              </a:rPr>
              <a:t>到正态分布估计</a:t>
            </a:r>
            <a:endParaRPr lang="zh-CN" altLang="en-US" dirty="0">
              <a:latin typeface="+mn-ea"/>
              <a:ea typeface="+mn-ea"/>
            </a:endParaRPr>
          </a:p>
        </p:txBody>
      </p:sp>
      <p:sp>
        <p:nvSpPr>
          <p:cNvPr id="3" name="内容占位符 2"/>
          <p:cNvSpPr>
            <a:spLocks noGrp="1"/>
          </p:cNvSpPr>
          <p:nvPr>
            <p:ph idx="1"/>
          </p:nvPr>
        </p:nvSpPr>
        <p:spPr>
          <a:xfrm>
            <a:off x="604298" y="885198"/>
            <a:ext cx="10852237" cy="5388907"/>
          </a:xfrm>
        </p:spPr>
        <p:txBody>
          <a:bodyPr/>
          <a:lstStyle/>
          <a:p>
            <a:r>
              <a:rPr lang="zh-CN" altLang="en-US" sz="1200" dirty="0">
                <a:latin typeface="+mn-ea"/>
                <a:ea typeface="+mn-ea"/>
              </a:rPr>
              <a:t>在</a:t>
            </a:r>
            <a:r>
              <a:rPr lang="en-US" altLang="zh-CN" sz="1200" dirty="0">
                <a:latin typeface="+mn-ea"/>
                <a:ea typeface="+mn-ea"/>
              </a:rPr>
              <a:t>4bit</a:t>
            </a:r>
            <a:r>
              <a:rPr lang="zh-CN" altLang="en-US" sz="1200" dirty="0">
                <a:latin typeface="+mn-ea"/>
                <a:ea typeface="+mn-ea"/>
              </a:rPr>
              <a:t>下只有</a:t>
            </a:r>
            <a:r>
              <a:rPr lang="en-US" altLang="zh-CN" sz="1200" dirty="0">
                <a:latin typeface="+mn-ea"/>
                <a:ea typeface="+mn-ea"/>
              </a:rPr>
              <a:t>16</a:t>
            </a:r>
            <a:r>
              <a:rPr lang="zh-CN" altLang="en-US" sz="1200" dirty="0">
                <a:latin typeface="+mn-ea"/>
                <a:ea typeface="+mn-ea"/>
              </a:rPr>
              <a:t>个数字，那么就可以创建一个</a:t>
            </a:r>
            <a:r>
              <a:rPr lang="en-US" altLang="zh-CN" sz="1200" dirty="0">
                <a:latin typeface="+mn-ea"/>
                <a:ea typeface="+mn-ea"/>
              </a:rPr>
              <a:t>map</a:t>
            </a:r>
            <a:r>
              <a:rPr lang="zh-CN" altLang="en-US" sz="1200" dirty="0">
                <a:latin typeface="+mn-ea"/>
                <a:ea typeface="+mn-ea"/>
              </a:rPr>
              <a:t>，</a:t>
            </a:r>
            <a:r>
              <a:rPr lang="en-US" altLang="zh-CN" sz="1200" dirty="0">
                <a:latin typeface="+mn-ea"/>
                <a:ea typeface="+mn-ea"/>
              </a:rPr>
              <a:t>key</a:t>
            </a:r>
            <a:r>
              <a:rPr lang="zh-CN" altLang="en-US" sz="1200" dirty="0">
                <a:latin typeface="+mn-ea"/>
                <a:ea typeface="+mn-ea"/>
              </a:rPr>
              <a:t>为</a:t>
            </a:r>
            <a:r>
              <a:rPr lang="en-US" altLang="zh-CN" sz="1200" dirty="0">
                <a:latin typeface="+mn-ea"/>
                <a:ea typeface="+mn-ea"/>
              </a:rPr>
              <a:t>0-16</a:t>
            </a:r>
            <a:r>
              <a:rPr lang="zh-CN" altLang="en-US" sz="1200" dirty="0">
                <a:latin typeface="+mn-ea"/>
                <a:ea typeface="+mn-ea"/>
              </a:rPr>
              <a:t>，</a:t>
            </a:r>
            <a:r>
              <a:rPr lang="en-US" altLang="zh-CN" sz="1200" dirty="0">
                <a:latin typeface="+mn-ea"/>
                <a:ea typeface="+mn-ea"/>
              </a:rPr>
              <a:t>value</a:t>
            </a:r>
            <a:r>
              <a:rPr lang="zh-CN" altLang="en-US" sz="1200" dirty="0">
                <a:latin typeface="+mn-ea"/>
                <a:ea typeface="+mn-ea"/>
              </a:rPr>
              <a:t>为使损失精度最小化的</a:t>
            </a:r>
            <a:r>
              <a:rPr lang="en-US" altLang="zh-CN" sz="1200" dirty="0">
                <a:latin typeface="+mn-ea"/>
                <a:ea typeface="+mn-ea"/>
              </a:rPr>
              <a:t>BF16</a:t>
            </a:r>
            <a:r>
              <a:rPr lang="zh-CN" altLang="en-US" sz="1200" dirty="0">
                <a:latin typeface="+mn-ea"/>
                <a:ea typeface="+mn-ea"/>
              </a:rPr>
              <a:t>，存储</a:t>
            </a:r>
            <a:r>
              <a:rPr lang="en-US" altLang="zh-CN" sz="1200" dirty="0">
                <a:latin typeface="+mn-ea"/>
                <a:ea typeface="+mn-ea"/>
              </a:rPr>
              <a:t>key</a:t>
            </a:r>
            <a:r>
              <a:rPr lang="zh-CN" altLang="en-US" sz="1200" dirty="0">
                <a:latin typeface="+mn-ea"/>
                <a:ea typeface="+mn-ea"/>
              </a:rPr>
              <a:t>，运算时使用</a:t>
            </a:r>
            <a:r>
              <a:rPr lang="en-US" altLang="zh-CN" sz="1200" dirty="0">
                <a:latin typeface="+mn-ea"/>
                <a:ea typeface="+mn-ea"/>
              </a:rPr>
              <a:t>value</a:t>
            </a:r>
            <a:r>
              <a:rPr lang="zh-CN" altLang="en-US" sz="1200" dirty="0">
                <a:latin typeface="+mn-ea"/>
                <a:ea typeface="+mn-ea"/>
              </a:rPr>
              <a:t>，那么可以给出一个计算</a:t>
            </a:r>
            <a:r>
              <a:rPr lang="en-US" altLang="zh-CN" sz="1200" dirty="0">
                <a:latin typeface="+mn-ea"/>
                <a:ea typeface="+mn-ea"/>
              </a:rPr>
              <a:t>value</a:t>
            </a:r>
            <a:r>
              <a:rPr lang="zh-CN" altLang="en-US" sz="1200" dirty="0">
                <a:latin typeface="+mn-ea"/>
                <a:ea typeface="+mn-ea"/>
              </a:rPr>
              <a:t>的公式，其中</a:t>
            </a:r>
            <a:r>
              <a:rPr lang="en-US" altLang="zh-CN" sz="1200" dirty="0" err="1">
                <a:latin typeface="+mn-ea"/>
                <a:ea typeface="+mn-ea"/>
              </a:rPr>
              <a:t>Q_x</a:t>
            </a:r>
            <a:r>
              <a:rPr lang="en-US" altLang="zh-CN" sz="1200" dirty="0">
                <a:latin typeface="+mn-ea"/>
                <a:ea typeface="+mn-ea"/>
              </a:rPr>
              <a:t>=</a:t>
            </a:r>
            <a:r>
              <a:rPr lang="en-US" altLang="zh-CN" sz="1200" dirty="0" err="1">
                <a:latin typeface="+mn-ea"/>
                <a:ea typeface="+mn-ea"/>
              </a:rPr>
              <a:t>F_x</a:t>
            </a:r>
            <a:r>
              <a:rPr lang="en-US" altLang="zh-CN" sz="1200" dirty="0">
                <a:latin typeface="+mn-ea"/>
                <a:ea typeface="+mn-ea"/>
              </a:rPr>
              <a:t>^-1</a:t>
            </a:r>
            <a:r>
              <a:rPr lang="zh-CN" altLang="en-US" sz="1200" dirty="0">
                <a:latin typeface="+mn-ea"/>
                <a:ea typeface="+mn-ea"/>
              </a:rPr>
              <a:t>，</a:t>
            </a:r>
            <a:r>
              <a:rPr lang="en-US" altLang="zh-CN" sz="1200" dirty="0" err="1">
                <a:latin typeface="+mn-ea"/>
                <a:ea typeface="+mn-ea"/>
              </a:rPr>
              <a:t>F_x</a:t>
            </a:r>
            <a:r>
              <a:rPr lang="zh-CN" altLang="en-US" sz="1200" dirty="0">
                <a:latin typeface="+mn-ea"/>
                <a:ea typeface="+mn-ea"/>
              </a:rPr>
              <a:t>为累计分布函数，即可找到对应分位的值。</a:t>
            </a:r>
            <a:endParaRPr lang="en-US" altLang="zh-CN" sz="1200" dirty="0">
              <a:latin typeface="+mn-ea"/>
              <a:ea typeface="+mn-ea"/>
            </a:endParaRPr>
          </a:p>
          <a:p>
            <a:r>
              <a:rPr lang="zh-CN" altLang="en-US" sz="1200" dirty="0">
                <a:latin typeface="+mn-ea"/>
                <a:ea typeface="+mn-ea"/>
              </a:rPr>
              <a:t>新的问题是每一批数据都要计算分位，开销太大，</a:t>
            </a:r>
            <a:r>
              <a:rPr lang="en-US" altLang="zh-CN" sz="1200" dirty="0">
                <a:latin typeface="+mn-ea"/>
                <a:ea typeface="+mn-ea"/>
              </a:rPr>
              <a:t>SRAM</a:t>
            </a:r>
            <a:r>
              <a:rPr lang="zh-CN" altLang="en-US" sz="1200" dirty="0">
                <a:latin typeface="+mn-ea"/>
                <a:ea typeface="+mn-ea"/>
              </a:rPr>
              <a:t>等加速方法又有新误差。</a:t>
            </a:r>
            <a:endParaRPr lang="en-US" altLang="zh-CN" sz="1200" dirty="0">
              <a:latin typeface="+mn-ea"/>
              <a:ea typeface="+mn-ea"/>
            </a:endParaRPr>
          </a:p>
          <a:p>
            <a:r>
              <a:rPr lang="en-US" altLang="zh-CN" sz="1200" dirty="0" err="1">
                <a:latin typeface="+mn-ea"/>
                <a:ea typeface="+mn-ea"/>
              </a:rPr>
              <a:t>QLoRA</a:t>
            </a:r>
            <a:r>
              <a:rPr lang="zh-CN" altLang="en-US" sz="1200" dirty="0">
                <a:latin typeface="+mn-ea"/>
                <a:ea typeface="+mn-ea"/>
              </a:rPr>
              <a:t>里给出了新的方法</a:t>
            </a:r>
            <a:r>
              <a:rPr lang="en-US" altLang="zh-CN" sz="1200" dirty="0">
                <a:latin typeface="+mn-ea"/>
                <a:ea typeface="+mn-ea"/>
              </a:rPr>
              <a:t>——</a:t>
            </a:r>
            <a:r>
              <a:rPr lang="zh-CN" altLang="en-US" sz="1200" dirty="0">
                <a:latin typeface="+mn-ea"/>
                <a:ea typeface="+mn-ea"/>
              </a:rPr>
              <a:t>正态分布估计</a:t>
            </a:r>
            <a:endParaRPr lang="en-US" altLang="zh-CN" sz="1200" dirty="0">
              <a:latin typeface="+mn-ea"/>
              <a:ea typeface="+mn-ea"/>
            </a:endParaRPr>
          </a:p>
          <a:p>
            <a:r>
              <a:rPr lang="zh-CN" altLang="en-US" sz="1200" b="0" i="0" dirty="0">
                <a:solidFill>
                  <a:srgbClr val="121212"/>
                </a:solidFill>
                <a:effectLst/>
                <a:latin typeface="+mn-ea"/>
                <a:ea typeface="+mn-ea"/>
              </a:rPr>
              <a:t>文章中指出，预训练的参数基本上是符合均值为</a:t>
            </a:r>
            <a:r>
              <a:rPr lang="en-US" altLang="zh-CN" sz="1200" b="0" i="0" dirty="0">
                <a:solidFill>
                  <a:srgbClr val="121212"/>
                </a:solidFill>
                <a:effectLst/>
                <a:latin typeface="+mn-ea"/>
                <a:ea typeface="+mn-ea"/>
              </a:rPr>
              <a:t>0</a:t>
            </a:r>
            <a:r>
              <a:rPr lang="zh-CN" altLang="en-US" sz="1200" b="0" i="0" dirty="0">
                <a:solidFill>
                  <a:srgbClr val="121212"/>
                </a:solidFill>
                <a:effectLst/>
                <a:latin typeface="+mn-ea"/>
                <a:ea typeface="+mn-ea"/>
              </a:rPr>
              <a:t>的正态分布的</a:t>
            </a:r>
            <a:r>
              <a:rPr lang="zh-CN" altLang="en-US" sz="1200" b="0" i="0" dirty="0">
                <a:solidFill>
                  <a:srgbClr val="121212"/>
                </a:solidFill>
                <a:effectLst/>
                <a:latin typeface="-apple-system"/>
                <a:ea typeface="+mn-ea"/>
              </a:rPr>
              <a:t>。</a:t>
            </a:r>
            <a:endParaRPr lang="en-US" altLang="zh-CN" sz="1200" b="0" i="0" dirty="0">
              <a:solidFill>
                <a:srgbClr val="121212"/>
              </a:solidFill>
              <a:effectLst/>
              <a:latin typeface="-apple-system"/>
              <a:ea typeface="+mn-ea"/>
            </a:endParaRPr>
          </a:p>
          <a:p>
            <a:r>
              <a:rPr lang="zh-CN" altLang="en-US" sz="1200" dirty="0">
                <a:solidFill>
                  <a:srgbClr val="121212"/>
                </a:solidFill>
                <a:latin typeface="+mn-ea"/>
                <a:ea typeface="+mn-ea"/>
              </a:rPr>
              <a:t>它的做法是将两组由</a:t>
            </a:r>
            <a:r>
              <a:rPr lang="en-US" altLang="zh-CN" sz="1200" dirty="0">
                <a:solidFill>
                  <a:srgbClr val="121212"/>
                </a:solidFill>
                <a:latin typeface="+mn-ea"/>
                <a:ea typeface="+mn-ea"/>
              </a:rPr>
              <a:t>N(0, 1)</a:t>
            </a:r>
            <a:r>
              <a:rPr lang="zh-CN" altLang="en-US" sz="1200" dirty="0">
                <a:solidFill>
                  <a:srgbClr val="121212"/>
                </a:solidFill>
                <a:latin typeface="+mn-ea"/>
                <a:ea typeface="+mn-ea"/>
              </a:rPr>
              <a:t>计算出对应的分位量化值，分别代表</a:t>
            </a:r>
            <a:r>
              <a:rPr lang="en-US" altLang="zh-CN" sz="1200" dirty="0">
                <a:solidFill>
                  <a:srgbClr val="121212"/>
                </a:solidFill>
                <a:latin typeface="+mn-ea"/>
                <a:ea typeface="+mn-ea"/>
              </a:rPr>
              <a:t>[-1,0]</a:t>
            </a:r>
            <a:r>
              <a:rPr lang="zh-CN" altLang="en-US" sz="1200" dirty="0">
                <a:solidFill>
                  <a:srgbClr val="121212"/>
                </a:solidFill>
                <a:latin typeface="+mn-ea"/>
                <a:ea typeface="+mn-ea"/>
              </a:rPr>
              <a:t>和</a:t>
            </a:r>
            <a:r>
              <a:rPr lang="en-US" altLang="zh-CN" sz="1200" dirty="0">
                <a:solidFill>
                  <a:srgbClr val="121212"/>
                </a:solidFill>
                <a:latin typeface="+mn-ea"/>
                <a:ea typeface="+mn-ea"/>
              </a:rPr>
              <a:t>[0,1]</a:t>
            </a:r>
            <a:r>
              <a:rPr lang="zh-CN" altLang="en-US" sz="1200" dirty="0">
                <a:solidFill>
                  <a:srgbClr val="121212"/>
                </a:solidFill>
                <a:latin typeface="+mn-ea"/>
                <a:ea typeface="+mn-ea"/>
              </a:rPr>
              <a:t>，再删除重复的</a:t>
            </a:r>
            <a:r>
              <a:rPr lang="en-US" altLang="zh-CN" sz="1200" dirty="0">
                <a:solidFill>
                  <a:srgbClr val="121212"/>
                </a:solidFill>
                <a:latin typeface="+mn-ea"/>
                <a:ea typeface="+mn-ea"/>
              </a:rPr>
              <a:t>0</a:t>
            </a:r>
            <a:r>
              <a:rPr lang="zh-CN" altLang="en-US" sz="1200" dirty="0">
                <a:solidFill>
                  <a:srgbClr val="121212"/>
                </a:solidFill>
                <a:latin typeface="+mn-ea"/>
                <a:ea typeface="+mn-ea"/>
              </a:rPr>
              <a:t>组成新的数据类型。</a:t>
            </a:r>
            <a:endParaRPr lang="en-US" altLang="zh-CN" sz="1200" dirty="0">
              <a:solidFill>
                <a:srgbClr val="121212"/>
              </a:solidFill>
              <a:latin typeface="+mn-ea"/>
              <a:ea typeface="+mn-ea"/>
            </a:endParaRPr>
          </a:p>
          <a:p>
            <a:endParaRPr lang="en-US" altLang="zh-CN" sz="1200" dirty="0">
              <a:solidFill>
                <a:srgbClr val="121212"/>
              </a:solidFill>
              <a:latin typeface="+mn-ea"/>
              <a:ea typeface="+mn-ea"/>
            </a:endParaRPr>
          </a:p>
        </p:txBody>
      </p:sp>
    </p:spTree>
    <p:custDataLst>
      <p:tags r:id="rId3"/>
    </p:custData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400" b="1" i="0" dirty="0">
                <a:solidFill>
                  <a:srgbClr val="121212"/>
                </a:solidFill>
                <a:effectLst/>
                <a:latin typeface="+mn-ea"/>
                <a:ea typeface="+mn-ea"/>
              </a:rPr>
              <a:t>Double Quantization</a:t>
            </a:r>
            <a:endParaRPr lang="zh-CN" altLang="en-US" dirty="0"/>
          </a:p>
        </p:txBody>
      </p:sp>
      <p:sp>
        <p:nvSpPr>
          <p:cNvPr id="3" name="内容占位符 2"/>
          <p:cNvSpPr>
            <a:spLocks noGrp="1"/>
          </p:cNvSpPr>
          <p:nvPr>
            <p:ph idx="1"/>
          </p:nvPr>
        </p:nvSpPr>
        <p:spPr/>
        <p:txBody>
          <a:bodyPr/>
          <a:lstStyle/>
          <a:p>
            <a:pPr algn="l"/>
            <a:r>
              <a:rPr lang="zh-CN" altLang="en-US" sz="1800" b="0" i="0" dirty="0">
                <a:solidFill>
                  <a:srgbClr val="121212"/>
                </a:solidFill>
                <a:effectLst/>
                <a:latin typeface="+mn-ea"/>
                <a:ea typeface="+mn-ea"/>
              </a:rPr>
              <a:t>在</a:t>
            </a:r>
            <a:r>
              <a:rPr lang="en-US" altLang="zh-CN" sz="1800" b="0" i="0" dirty="0">
                <a:solidFill>
                  <a:srgbClr val="121212"/>
                </a:solidFill>
                <a:effectLst/>
                <a:latin typeface="+mn-ea"/>
                <a:ea typeface="+mn-ea"/>
              </a:rPr>
              <a:t>block-wise quantization</a:t>
            </a:r>
            <a:r>
              <a:rPr lang="zh-CN" altLang="en-US" sz="1800" b="0" i="0" dirty="0">
                <a:solidFill>
                  <a:srgbClr val="121212"/>
                </a:solidFill>
                <a:effectLst/>
                <a:latin typeface="+mn-ea"/>
                <a:ea typeface="+mn-ea"/>
              </a:rPr>
              <a:t>当中我们提到，每一个</a:t>
            </a:r>
            <a:r>
              <a:rPr lang="en-US" altLang="zh-CN" sz="1800" b="0" i="0" dirty="0">
                <a:solidFill>
                  <a:srgbClr val="121212"/>
                </a:solidFill>
                <a:effectLst/>
                <a:latin typeface="+mn-ea"/>
                <a:ea typeface="+mn-ea"/>
              </a:rPr>
              <a:t>block</a:t>
            </a:r>
            <a:r>
              <a:rPr lang="zh-CN" altLang="en-US" sz="1800" b="0" i="0" dirty="0">
                <a:solidFill>
                  <a:srgbClr val="121212"/>
                </a:solidFill>
                <a:effectLst/>
                <a:latin typeface="+mn-ea"/>
                <a:ea typeface="+mn-ea"/>
              </a:rPr>
              <a:t>有自己的一个常量</a:t>
            </a:r>
            <a:r>
              <a:rPr lang="en-US" altLang="zh-CN" sz="1800" b="0" i="0" dirty="0">
                <a:solidFill>
                  <a:srgbClr val="121212"/>
                </a:solidFill>
                <a:effectLst/>
                <a:latin typeface="+mn-ea"/>
                <a:ea typeface="+mn-ea"/>
              </a:rPr>
              <a:t>c</a:t>
            </a:r>
            <a:r>
              <a:rPr lang="zh-CN" altLang="en-US" sz="1800" b="0" i="0" dirty="0">
                <a:solidFill>
                  <a:srgbClr val="121212"/>
                </a:solidFill>
                <a:effectLst/>
                <a:latin typeface="+mn-ea"/>
                <a:ea typeface="+mn-ea"/>
              </a:rPr>
              <a:t>，这其实是个额外的负担，假如</a:t>
            </a:r>
            <a:r>
              <a:rPr lang="en-US" altLang="zh-CN" sz="1800" b="0" i="0" dirty="0">
                <a:solidFill>
                  <a:srgbClr val="121212"/>
                </a:solidFill>
                <a:effectLst/>
                <a:latin typeface="+mn-ea"/>
                <a:ea typeface="+mn-ea"/>
              </a:rPr>
              <a:t>c</a:t>
            </a:r>
            <a:r>
              <a:rPr lang="zh-CN" altLang="en-US" sz="1800" b="0" i="0" dirty="0">
                <a:solidFill>
                  <a:srgbClr val="121212"/>
                </a:solidFill>
                <a:effectLst/>
                <a:latin typeface="+mn-ea"/>
                <a:ea typeface="+mn-ea"/>
              </a:rPr>
              <a:t>使用</a:t>
            </a:r>
            <a:r>
              <a:rPr lang="en-US" altLang="zh-CN" sz="1800" b="0" i="0" dirty="0">
                <a:solidFill>
                  <a:srgbClr val="121212"/>
                </a:solidFill>
                <a:effectLst/>
                <a:latin typeface="+mn-ea"/>
                <a:ea typeface="+mn-ea"/>
              </a:rPr>
              <a:t>float32, block</a:t>
            </a:r>
            <a:r>
              <a:rPr lang="zh-CN" altLang="en-US" sz="1800" b="0" i="0" dirty="0">
                <a:solidFill>
                  <a:srgbClr val="121212"/>
                </a:solidFill>
                <a:effectLst/>
                <a:latin typeface="+mn-ea"/>
                <a:ea typeface="+mn-ea"/>
              </a:rPr>
              <a:t>大小为</a:t>
            </a:r>
            <a:r>
              <a:rPr lang="en-US" altLang="zh-CN" sz="1800" b="0" i="0" dirty="0">
                <a:solidFill>
                  <a:srgbClr val="121212"/>
                </a:solidFill>
                <a:effectLst/>
                <a:latin typeface="+mn-ea"/>
                <a:ea typeface="+mn-ea"/>
              </a:rPr>
              <a:t>64</a:t>
            </a:r>
            <a:r>
              <a:rPr lang="zh-CN" altLang="en-US" sz="1800" b="0" i="0" dirty="0">
                <a:solidFill>
                  <a:srgbClr val="121212"/>
                </a:solidFill>
                <a:effectLst/>
                <a:latin typeface="+mn-ea"/>
                <a:ea typeface="+mn-ea"/>
              </a:rPr>
              <a:t>，那么摊到每个参数上的额外开销就是</a:t>
            </a:r>
            <a:r>
              <a:rPr lang="en-US" altLang="zh-CN" sz="1800" b="0" i="0" dirty="0">
                <a:solidFill>
                  <a:srgbClr val="121212"/>
                </a:solidFill>
                <a:effectLst/>
                <a:latin typeface="+mn-ea"/>
                <a:ea typeface="+mn-ea"/>
              </a:rPr>
              <a:t>32/64 = 0.5bit</a:t>
            </a:r>
            <a:r>
              <a:rPr lang="zh-CN" altLang="en-US" sz="1800" b="0" i="0" dirty="0">
                <a:solidFill>
                  <a:srgbClr val="121212"/>
                </a:solidFill>
                <a:effectLst/>
                <a:latin typeface="+mn-ea"/>
                <a:ea typeface="+mn-ea"/>
              </a:rPr>
              <a:t>。 对于</a:t>
            </a:r>
            <a:r>
              <a:rPr lang="en-US" altLang="zh-CN" sz="1800" b="0" i="0" dirty="0">
                <a:solidFill>
                  <a:srgbClr val="121212"/>
                </a:solidFill>
                <a:effectLst/>
                <a:latin typeface="+mn-ea"/>
                <a:ea typeface="+mn-ea"/>
              </a:rPr>
              <a:t>4bit</a:t>
            </a:r>
            <a:r>
              <a:rPr lang="zh-CN" altLang="en-US" sz="1800" b="0" i="0" dirty="0">
                <a:solidFill>
                  <a:srgbClr val="121212"/>
                </a:solidFill>
                <a:effectLst/>
                <a:latin typeface="+mn-ea"/>
                <a:ea typeface="+mn-ea"/>
              </a:rPr>
              <a:t>量化来说额外的</a:t>
            </a:r>
            <a:r>
              <a:rPr lang="en-US" altLang="zh-CN" sz="1800" b="0" i="0" dirty="0">
                <a:solidFill>
                  <a:srgbClr val="121212"/>
                </a:solidFill>
                <a:effectLst/>
                <a:latin typeface="+mn-ea"/>
                <a:ea typeface="+mn-ea"/>
              </a:rPr>
              <a:t>0.5bit</a:t>
            </a:r>
            <a:r>
              <a:rPr lang="zh-CN" altLang="en-US" sz="1800" b="0" i="0" dirty="0">
                <a:solidFill>
                  <a:srgbClr val="121212"/>
                </a:solidFill>
                <a:effectLst/>
                <a:latin typeface="+mn-ea"/>
                <a:ea typeface="+mn-ea"/>
              </a:rPr>
              <a:t>相当于多</a:t>
            </a:r>
            <a:r>
              <a:rPr lang="en-US" altLang="zh-CN" sz="1800" b="0" i="0" dirty="0">
                <a:solidFill>
                  <a:srgbClr val="121212"/>
                </a:solidFill>
                <a:effectLst/>
                <a:latin typeface="+mn-ea"/>
                <a:ea typeface="+mn-ea"/>
              </a:rPr>
              <a:t>12.5%</a:t>
            </a:r>
            <a:r>
              <a:rPr lang="zh-CN" altLang="en-US" sz="1800" b="0" i="0" dirty="0">
                <a:solidFill>
                  <a:srgbClr val="121212"/>
                </a:solidFill>
                <a:effectLst/>
                <a:latin typeface="+mn-ea"/>
                <a:ea typeface="+mn-ea"/>
              </a:rPr>
              <a:t>的显存耗用，还是比较可观的。</a:t>
            </a:r>
            <a:endParaRPr lang="zh-CN" altLang="en-US" sz="1800" b="0" i="0" dirty="0">
              <a:solidFill>
                <a:srgbClr val="121212"/>
              </a:solidFill>
              <a:effectLst/>
              <a:latin typeface="+mn-ea"/>
              <a:ea typeface="+mn-ea"/>
            </a:endParaRPr>
          </a:p>
          <a:p>
            <a:pPr algn="l"/>
            <a:r>
              <a:rPr lang="zh-CN" altLang="en-US" sz="1800" b="0" i="0" dirty="0">
                <a:solidFill>
                  <a:srgbClr val="121212"/>
                </a:solidFill>
                <a:effectLst/>
                <a:latin typeface="+mn-ea"/>
                <a:ea typeface="+mn-ea"/>
              </a:rPr>
              <a:t>因此文章中提出了双重量化，对</a:t>
            </a:r>
            <a:r>
              <a:rPr lang="en-US" altLang="zh-CN" sz="1800" b="0" i="0" dirty="0">
                <a:solidFill>
                  <a:srgbClr val="121212"/>
                </a:solidFill>
                <a:effectLst/>
                <a:latin typeface="+mn-ea"/>
                <a:ea typeface="+mn-ea"/>
              </a:rPr>
              <a:t>c</a:t>
            </a:r>
            <a:r>
              <a:rPr lang="zh-CN" altLang="en-US" sz="1800" b="0" i="0" dirty="0">
                <a:solidFill>
                  <a:srgbClr val="121212"/>
                </a:solidFill>
                <a:effectLst/>
                <a:latin typeface="+mn-ea"/>
                <a:ea typeface="+mn-ea"/>
              </a:rPr>
              <a:t>再进行一次量化，考虑到</a:t>
            </a:r>
            <a:r>
              <a:rPr lang="en-US" altLang="zh-CN" sz="1800" b="0" i="0" dirty="0">
                <a:solidFill>
                  <a:srgbClr val="121212"/>
                </a:solidFill>
                <a:effectLst/>
                <a:latin typeface="+mn-ea"/>
                <a:ea typeface="+mn-ea"/>
              </a:rPr>
              <a:t>c</a:t>
            </a:r>
            <a:r>
              <a:rPr lang="zh-CN" altLang="en-US" sz="1800" b="0" i="0" dirty="0">
                <a:solidFill>
                  <a:srgbClr val="121212"/>
                </a:solidFill>
                <a:effectLst/>
                <a:latin typeface="+mn-ea"/>
                <a:ea typeface="+mn-ea"/>
              </a:rPr>
              <a:t>一般出现</a:t>
            </a:r>
            <a:r>
              <a:rPr lang="en-US" altLang="zh-CN" sz="1800" b="0" i="0" dirty="0">
                <a:solidFill>
                  <a:srgbClr val="121212"/>
                </a:solidFill>
                <a:effectLst/>
                <a:latin typeface="+mn-ea"/>
                <a:ea typeface="+mn-ea"/>
              </a:rPr>
              <a:t>outliner</a:t>
            </a:r>
            <a:r>
              <a:rPr lang="zh-CN" altLang="en-US" sz="1800" b="0" i="0" dirty="0">
                <a:solidFill>
                  <a:srgbClr val="121212"/>
                </a:solidFill>
                <a:effectLst/>
                <a:latin typeface="+mn-ea"/>
                <a:ea typeface="+mn-ea"/>
              </a:rPr>
              <a:t>的概率较小，使用</a:t>
            </a:r>
            <a:r>
              <a:rPr lang="en-US" altLang="zh-CN" sz="1800" b="0" i="0" dirty="0">
                <a:solidFill>
                  <a:srgbClr val="121212"/>
                </a:solidFill>
                <a:effectLst/>
                <a:latin typeface="+mn-ea"/>
                <a:ea typeface="+mn-ea"/>
              </a:rPr>
              <a:t>256</a:t>
            </a:r>
            <a:r>
              <a:rPr lang="zh-CN" altLang="en-US" sz="1800" b="0" i="0" dirty="0">
                <a:solidFill>
                  <a:srgbClr val="121212"/>
                </a:solidFill>
                <a:effectLst/>
                <a:latin typeface="+mn-ea"/>
                <a:ea typeface="+mn-ea"/>
              </a:rPr>
              <a:t>作为</a:t>
            </a:r>
            <a:r>
              <a:rPr lang="en-US" altLang="zh-CN" sz="1800" b="0" i="0" dirty="0">
                <a:solidFill>
                  <a:srgbClr val="121212"/>
                </a:solidFill>
                <a:effectLst/>
                <a:latin typeface="+mn-ea"/>
                <a:ea typeface="+mn-ea"/>
              </a:rPr>
              <a:t>block</a:t>
            </a:r>
            <a:r>
              <a:rPr lang="zh-CN" altLang="en-US" sz="1800" b="0" i="0" dirty="0">
                <a:solidFill>
                  <a:srgbClr val="121212"/>
                </a:solidFill>
                <a:effectLst/>
                <a:latin typeface="+mn-ea"/>
                <a:ea typeface="+mn-ea"/>
              </a:rPr>
              <a:t>大小再量化一次</a:t>
            </a:r>
            <a:r>
              <a:rPr lang="en-US" altLang="zh-CN" sz="1800" b="0" i="0" dirty="0">
                <a:solidFill>
                  <a:srgbClr val="121212"/>
                </a:solidFill>
                <a:effectLst/>
                <a:latin typeface="+mn-ea"/>
                <a:ea typeface="+mn-ea"/>
              </a:rPr>
              <a:t>c</a:t>
            </a:r>
            <a:r>
              <a:rPr lang="zh-CN" altLang="en-US" sz="1800" b="0" i="0" dirty="0">
                <a:solidFill>
                  <a:srgbClr val="121212"/>
                </a:solidFill>
                <a:effectLst/>
                <a:latin typeface="+mn-ea"/>
                <a:ea typeface="+mn-ea"/>
              </a:rPr>
              <a:t>得到</a:t>
            </a:r>
            <a:r>
              <a:rPr lang="en-US" altLang="zh-CN" sz="1800" b="0" i="0" dirty="0">
                <a:solidFill>
                  <a:srgbClr val="121212"/>
                </a:solidFill>
                <a:effectLst/>
                <a:latin typeface="+mn-ea"/>
                <a:ea typeface="+mn-ea"/>
              </a:rPr>
              <a:t>8bit</a:t>
            </a:r>
            <a:r>
              <a:rPr lang="zh-CN" altLang="en-US" sz="1800" b="0" i="0" dirty="0">
                <a:solidFill>
                  <a:srgbClr val="121212"/>
                </a:solidFill>
                <a:effectLst/>
                <a:latin typeface="+mn-ea"/>
                <a:ea typeface="+mn-ea"/>
              </a:rPr>
              <a:t>的</a:t>
            </a:r>
            <a:r>
              <a:rPr lang="en-US" altLang="zh-CN" sz="1800" b="0" i="0" dirty="0">
                <a:solidFill>
                  <a:srgbClr val="121212"/>
                </a:solidFill>
                <a:effectLst/>
                <a:latin typeface="+mn-ea"/>
                <a:ea typeface="+mn-ea"/>
              </a:rPr>
              <a:t>c</a:t>
            </a:r>
            <a:r>
              <a:rPr lang="zh-CN" altLang="en-US" sz="1800" b="0" i="0" dirty="0">
                <a:solidFill>
                  <a:srgbClr val="121212"/>
                </a:solidFill>
                <a:effectLst/>
                <a:latin typeface="+mn-ea"/>
                <a:ea typeface="+mn-ea"/>
              </a:rPr>
              <a:t>。</a:t>
            </a:r>
            <a:endParaRPr lang="en-US" altLang="zh-CN" sz="1800" b="0" i="0" dirty="0">
              <a:solidFill>
                <a:srgbClr val="121212"/>
              </a:solidFill>
              <a:effectLst/>
              <a:latin typeface="+mn-ea"/>
              <a:ea typeface="+mn-ea"/>
            </a:endParaRPr>
          </a:p>
          <a:p>
            <a:pPr algn="l"/>
            <a:r>
              <a:rPr lang="zh-CN" altLang="en-US" sz="1800" b="0" i="0" dirty="0">
                <a:solidFill>
                  <a:srgbClr val="121212"/>
                </a:solidFill>
                <a:effectLst/>
                <a:latin typeface="+mn-ea"/>
                <a:ea typeface="+mn-ea"/>
              </a:rPr>
              <a:t>改进过后每个参数的额外消耗为</a:t>
            </a:r>
            <a:r>
              <a:rPr lang="en-US" altLang="zh-CN" sz="1800" b="0" i="0" dirty="0">
                <a:solidFill>
                  <a:srgbClr val="121212"/>
                </a:solidFill>
                <a:effectLst/>
                <a:latin typeface="+mn-ea"/>
                <a:ea typeface="+mn-ea"/>
              </a:rPr>
              <a:t>8/64 + 32/(64 * 256) = 0.127 bit</a:t>
            </a:r>
            <a:r>
              <a:rPr lang="zh-CN" altLang="en-US" sz="1800" b="0" i="0" dirty="0">
                <a:solidFill>
                  <a:srgbClr val="121212"/>
                </a:solidFill>
                <a:effectLst/>
                <a:latin typeface="+mn-ea"/>
                <a:ea typeface="+mn-ea"/>
              </a:rPr>
              <a:t>。</a:t>
            </a:r>
            <a:endParaRPr lang="en-US" altLang="zh-CN" sz="1800" b="0" i="0" dirty="0">
              <a:solidFill>
                <a:srgbClr val="121212"/>
              </a:solidFill>
              <a:effectLst/>
              <a:latin typeface="+mn-ea"/>
              <a:ea typeface="+mn-ea"/>
            </a:endParaRPr>
          </a:p>
          <a:p>
            <a:pPr marL="0" indent="0">
              <a:buNone/>
            </a:pPr>
            <a:endParaRPr lang="zh-CN" altLang="en-US" dirty="0"/>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DB4LLM与普通</a:t>
            </a:r>
            <a:r>
              <a:rPr lang="en-US" altLang="zh-CN"/>
              <a:t>DB</a:t>
            </a:r>
            <a:r>
              <a:t>的</a:t>
            </a:r>
            <a:r>
              <a:t>区别</a:t>
            </a:r>
          </a:p>
        </p:txBody>
      </p:sp>
      <p:sp>
        <p:nvSpPr>
          <p:cNvPr id="5" name="文本框 4"/>
          <p:cNvSpPr txBox="1"/>
          <p:nvPr/>
        </p:nvSpPr>
        <p:spPr>
          <a:xfrm>
            <a:off x="669925" y="1066165"/>
            <a:ext cx="11428730" cy="5177155"/>
          </a:xfrm>
          <a:prstGeom prst="rect">
            <a:avLst/>
          </a:prstGeom>
          <a:noFill/>
        </p:spPr>
        <p:txBody>
          <a:bodyPr wrap="square" rtlCol="0">
            <a:spAutoFit/>
          </a:bodyPr>
          <a:p>
            <a:pPr fontAlgn="auto">
              <a:lnSpc>
                <a:spcPts val="2500"/>
              </a:lnSpc>
            </a:pPr>
            <a:r>
              <a:rPr lang="zh-CN" altLang="en-US" sz="2000" b="1"/>
              <a:t>数据类型:</a:t>
            </a:r>
            <a:endParaRPr lang="zh-CN" altLang="en-US" sz="2000" b="1"/>
          </a:p>
          <a:p>
            <a:pPr indent="457200" fontAlgn="auto">
              <a:lnSpc>
                <a:spcPts val="2500"/>
              </a:lnSpc>
            </a:pPr>
            <a:r>
              <a:rPr lang="en-US" altLang="zh-CN"/>
              <a:t>LLM</a:t>
            </a:r>
            <a:r>
              <a:rPr lang="zh-CN" altLang="en-US"/>
              <a:t>的数据库主要包含</a:t>
            </a:r>
            <a:r>
              <a:rPr lang="zh-CN" altLang="en-US">
                <a:solidFill>
                  <a:srgbClr val="0070C0"/>
                </a:solidFill>
              </a:rPr>
              <a:t>文本、图像、音频</a:t>
            </a:r>
            <a:r>
              <a:rPr lang="zh-CN" altLang="en-US"/>
              <a:t>等与</a:t>
            </a:r>
            <a:r>
              <a:rPr lang="zh-CN" altLang="en-US">
                <a:solidFill>
                  <a:srgbClr val="0070C0"/>
                </a:solidFill>
              </a:rPr>
              <a:t>自然语言处理</a:t>
            </a:r>
            <a:r>
              <a:rPr lang="zh-CN" altLang="en-US"/>
              <a:t>和</a:t>
            </a:r>
            <a:r>
              <a:rPr lang="zh-CN" altLang="en-US">
                <a:solidFill>
                  <a:srgbClr val="0070C0"/>
                </a:solidFill>
              </a:rPr>
              <a:t>机器学习</a:t>
            </a:r>
            <a:r>
              <a:rPr lang="zh-CN" altLang="en-US"/>
              <a:t>有关的数据。这些数据用于训练和支持大型语言模型。</a:t>
            </a:r>
            <a:r>
              <a:rPr lang="en-US" altLang="zh-CN"/>
              <a:t> </a:t>
            </a:r>
            <a:r>
              <a:rPr lang="zh-CN" altLang="en-US">
                <a:solidFill>
                  <a:srgbClr val="FF0000"/>
                </a:solidFill>
              </a:rPr>
              <a:t>（例如提前转换为张量</a:t>
            </a:r>
            <a:r>
              <a:rPr lang="en-US" altLang="zh-CN">
                <a:solidFill>
                  <a:srgbClr val="FF0000"/>
                </a:solidFill>
              </a:rPr>
              <a:t>&lt;</a:t>
            </a:r>
            <a:r>
              <a:rPr lang="zh-CN" altLang="en-US">
                <a:solidFill>
                  <a:srgbClr val="FF0000"/>
                </a:solidFill>
              </a:rPr>
              <a:t>tensor</a:t>
            </a:r>
            <a:r>
              <a:rPr lang="en-US" altLang="zh-CN">
                <a:solidFill>
                  <a:srgbClr val="FF0000"/>
                </a:solidFill>
              </a:rPr>
              <a:t>&gt;</a:t>
            </a:r>
            <a:r>
              <a:rPr lang="zh-CN" altLang="en-US">
                <a:solidFill>
                  <a:srgbClr val="FF0000"/>
                </a:solidFill>
              </a:rPr>
              <a:t>，方便</a:t>
            </a:r>
            <a:r>
              <a:rPr lang="zh-CN" altLang="en-US">
                <a:solidFill>
                  <a:srgbClr val="FF0000"/>
                </a:solidFill>
              </a:rPr>
              <a:t>直接读取）</a:t>
            </a:r>
            <a:endParaRPr lang="zh-CN" altLang="en-US"/>
          </a:p>
          <a:p>
            <a:pPr indent="457200" fontAlgn="auto">
              <a:lnSpc>
                <a:spcPts val="2500"/>
              </a:lnSpc>
            </a:pPr>
            <a:r>
              <a:rPr lang="zh-CN" altLang="en-US"/>
              <a:t>一般数据库通常包含各种类型的数据，包括结构化数据（如表格数据）、非结构化数据（如文本文档）和多媒体数据。它们用于各种应用，包括业务数据管理、库存控制、客户关系管理等。</a:t>
            </a:r>
            <a:endParaRPr lang="zh-CN" altLang="en-US"/>
          </a:p>
          <a:p>
            <a:pPr indent="457200" fontAlgn="auto">
              <a:lnSpc>
                <a:spcPts val="2500"/>
              </a:lnSpc>
            </a:pPr>
            <a:endParaRPr lang="zh-CN" altLang="en-US"/>
          </a:p>
          <a:p>
            <a:pPr algn="l" fontAlgn="auto">
              <a:lnSpc>
                <a:spcPts val="2500"/>
              </a:lnSpc>
              <a:buClrTx/>
              <a:buSzTx/>
              <a:buFontTx/>
            </a:pPr>
            <a:r>
              <a:rPr lang="zh-CN" altLang="en-US" sz="2000" b="1"/>
              <a:t>数据规模:</a:t>
            </a:r>
            <a:endParaRPr lang="zh-CN" altLang="en-US" sz="2000" b="1"/>
          </a:p>
          <a:p>
            <a:pPr indent="457200" fontAlgn="auto">
              <a:lnSpc>
                <a:spcPts val="2500"/>
              </a:lnSpc>
            </a:pPr>
            <a:r>
              <a:rPr lang="en-US" altLang="zh-CN">
                <a:sym typeface="+mn-ea"/>
              </a:rPr>
              <a:t>LLM</a:t>
            </a:r>
            <a:r>
              <a:rPr lang="zh-CN" altLang="en-US"/>
              <a:t>的数据库通常需要存储</a:t>
            </a:r>
            <a:r>
              <a:rPr lang="zh-CN" altLang="en-US">
                <a:solidFill>
                  <a:srgbClr val="0070C0"/>
                </a:solidFill>
              </a:rPr>
              <a:t>海量数据</a:t>
            </a:r>
            <a:r>
              <a:rPr lang="zh-CN" altLang="en-US"/>
              <a:t>，可能包括数百万或数十亿的文档、图像和音频片段，以支持模型的训练和应用。</a:t>
            </a:r>
            <a:endParaRPr lang="zh-CN" altLang="en-US"/>
          </a:p>
          <a:p>
            <a:pPr indent="457200" fontAlgn="auto">
              <a:lnSpc>
                <a:spcPts val="2500"/>
              </a:lnSpc>
            </a:pPr>
            <a:r>
              <a:rPr lang="zh-CN" altLang="en-US"/>
              <a:t>一般数据库的规模通常</a:t>
            </a:r>
            <a:r>
              <a:rPr lang="zh-CN" altLang="en-US">
                <a:solidFill>
                  <a:srgbClr val="0070C0"/>
                </a:solidFill>
              </a:rPr>
              <a:t>较小</a:t>
            </a:r>
            <a:r>
              <a:rPr lang="zh-CN" altLang="en-US"/>
              <a:t>，适用于特定的业务需求，数据量通常相对有限。</a:t>
            </a:r>
            <a:endParaRPr lang="zh-CN" altLang="en-US"/>
          </a:p>
          <a:p>
            <a:pPr indent="457200" fontAlgn="auto">
              <a:lnSpc>
                <a:spcPts val="2500"/>
              </a:lnSpc>
            </a:pPr>
            <a:endParaRPr lang="zh-CN" altLang="en-US"/>
          </a:p>
          <a:p>
            <a:pPr algn="l" fontAlgn="auto">
              <a:lnSpc>
                <a:spcPts val="2500"/>
              </a:lnSpc>
              <a:buClrTx/>
              <a:buSzTx/>
              <a:buFontTx/>
            </a:pPr>
            <a:r>
              <a:rPr lang="zh-CN" altLang="en-US" sz="2000" b="1"/>
              <a:t>数据清洗和预处理:</a:t>
            </a:r>
            <a:endParaRPr lang="zh-CN" altLang="en-US" sz="2000" b="1"/>
          </a:p>
          <a:p>
            <a:pPr indent="457200" fontAlgn="auto">
              <a:lnSpc>
                <a:spcPts val="2500"/>
              </a:lnSpc>
            </a:pPr>
            <a:r>
              <a:rPr lang="en-US" altLang="zh-CN">
                <a:sym typeface="+mn-ea"/>
              </a:rPr>
              <a:t>LLM</a:t>
            </a:r>
            <a:r>
              <a:rPr lang="zh-CN" altLang="en-US"/>
              <a:t>数据库的数据通常需要经过</a:t>
            </a:r>
            <a:r>
              <a:rPr lang="zh-CN" altLang="en-US">
                <a:solidFill>
                  <a:srgbClr val="0070C0"/>
                </a:solidFill>
              </a:rPr>
              <a:t>严格的清洗和预处理</a:t>
            </a:r>
            <a:r>
              <a:rPr lang="zh-CN" altLang="en-US"/>
              <a:t>，以确保</a:t>
            </a:r>
            <a:r>
              <a:rPr lang="zh-CN" altLang="en-US">
                <a:solidFill>
                  <a:srgbClr val="0070C0"/>
                </a:solidFill>
              </a:rPr>
              <a:t>数据质量和一致性</a:t>
            </a:r>
            <a:r>
              <a:rPr lang="zh-CN" altLang="en-US"/>
              <a:t>，以及适合于</a:t>
            </a:r>
            <a:r>
              <a:rPr lang="zh-CN" altLang="en-US">
                <a:solidFill>
                  <a:srgbClr val="0070C0"/>
                </a:solidFill>
              </a:rPr>
              <a:t>机器学习</a:t>
            </a:r>
            <a:r>
              <a:rPr lang="zh-CN" altLang="en-US"/>
              <a:t>的格式。</a:t>
            </a:r>
            <a:endParaRPr lang="zh-CN" altLang="en-US"/>
          </a:p>
          <a:p>
            <a:pPr indent="457200" fontAlgn="auto">
              <a:lnSpc>
                <a:spcPts val="2500"/>
              </a:lnSpc>
            </a:pPr>
            <a:r>
              <a:rPr lang="zh-CN" altLang="en-US"/>
              <a:t>一般数据库中的数据也需要处理，但数据清洗和预处理的要求通常取决于具体的用途。</a:t>
            </a:r>
            <a:endParaRPr lang="zh-CN" altLang="en-US"/>
          </a:p>
          <a:p>
            <a:endParaRPr lang="zh-CN" altLang="en-US"/>
          </a:p>
        </p:txBody>
      </p:sp>
    </p:spTree>
    <p:custDataLst>
      <p:tags r:id="rId1"/>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参考文献与</a:t>
            </a:r>
            <a:r>
              <a:rPr lang="zh-CN" altLang="en-US"/>
              <a:t>资料</a:t>
            </a:r>
            <a:endParaRPr lang="zh-CN" altLang="en-US"/>
          </a:p>
        </p:txBody>
      </p:sp>
      <p:sp>
        <p:nvSpPr>
          <p:cNvPr id="3" name="内容占位符 2"/>
          <p:cNvSpPr>
            <a:spLocks noGrp="1"/>
          </p:cNvSpPr>
          <p:nvPr>
            <p:ph idx="1"/>
          </p:nvPr>
        </p:nvSpPr>
        <p:spPr>
          <a:xfrm>
            <a:off x="669925" y="952500"/>
            <a:ext cx="10852150" cy="4925695"/>
          </a:xfrm>
        </p:spPr>
        <p:txBody>
          <a:bodyPr/>
          <a:p>
            <a:r>
              <a:rPr lang="zh-CN" altLang="en-US"/>
              <a:t>1 【难度★】DB&amp;LLM基础概念介绍</a:t>
            </a:r>
            <a:endParaRPr lang="zh-CN" altLang="en-US"/>
          </a:p>
          <a:p>
            <a:r>
              <a:rPr lang="zh-CN" altLang="en-US"/>
              <a:t>2 【难度★★】数据库推动大模型优化发展</a:t>
            </a:r>
            <a:endParaRPr lang="zh-CN" altLang="en-US"/>
          </a:p>
          <a:p>
            <a:pPr marL="0" indent="457200">
              <a:buNone/>
            </a:pPr>
            <a:r>
              <a:rPr lang="zh-CN" altLang="en-US"/>
              <a:t>（CSDN：https://blog.csdn.net/OpenPie/article/details/132898383）</a:t>
            </a:r>
            <a:endParaRPr lang="zh-CN" altLang="en-US"/>
          </a:p>
          <a:p>
            <a:r>
              <a:rPr lang="zh-CN" altLang="en-US"/>
              <a:t>3 【难度★★】ADB-PG：内置向量检索+全文检索的一站式企业知识数据库</a:t>
            </a:r>
            <a:endParaRPr lang="zh-CN" altLang="en-US"/>
          </a:p>
          <a:p>
            <a:pPr marL="0" indent="457200">
              <a:buNone/>
            </a:pPr>
            <a:r>
              <a:rPr lang="zh-CN" altLang="en-US"/>
              <a:t>（CSDN：https://blog.csdn.net/yunqiinsight/article/details/131210345） </a:t>
            </a:r>
            <a:endParaRPr lang="zh-CN" altLang="en-US"/>
          </a:p>
          <a:p>
            <a:r>
              <a:rPr lang="zh-CN" altLang="en-US"/>
              <a:t>4 【难度★★★】Milvus数据库，主要介绍该数据库</a:t>
            </a:r>
            <a:endParaRPr lang="zh-CN" altLang="en-US"/>
          </a:p>
          <a:p>
            <a:pPr marL="0" indent="457200">
              <a:buNone/>
            </a:pPr>
            <a:r>
              <a:rPr lang="zh-CN" altLang="en-US"/>
              <a:t>CSDN：https://blog.csdn.net/sinat_39620217/article/details/133806278)</a:t>
            </a:r>
            <a:endParaRPr lang="zh-CN" altLang="en-US"/>
          </a:p>
          <a:p>
            <a:r>
              <a:rPr lang="zh-CN" altLang="en-US"/>
              <a:t>5 【难度★★★】用LLM构建基于本地知识库的智能问答应用</a:t>
            </a:r>
            <a:endParaRPr lang="zh-CN" altLang="en-US"/>
          </a:p>
          <a:p>
            <a:pPr marL="0" indent="457200">
              <a:buNone/>
            </a:pPr>
            <a:r>
              <a:rPr lang="zh-CN" altLang="en-US"/>
              <a:t>（CSDN：https://zhuanlan.zhihu.com/p/658845607）</a:t>
            </a:r>
            <a:endParaRPr lang="zh-CN" altLang="en-US"/>
          </a:p>
          <a:p>
            <a:r>
              <a:rPr lang="zh-CN" altLang="en-US"/>
              <a:t>6 【难度★</a:t>
            </a:r>
            <a:r>
              <a:rPr>
                <a:sym typeface="+mn-ea"/>
              </a:rPr>
              <a:t>★★★</a:t>
            </a:r>
            <a:r>
              <a:rPr lang="zh-CN" altLang="en-US"/>
              <a:t>】QLORA：量化LLM的有效微调</a:t>
            </a:r>
            <a:endParaRPr lang="zh-CN" altLang="en-US"/>
          </a:p>
          <a:p>
            <a:pPr marL="0" indent="457200">
              <a:buNone/>
            </a:pPr>
            <a:r>
              <a:rPr lang="zh-CN" altLang="en-US"/>
              <a:t>（论文</a:t>
            </a:r>
            <a:r>
              <a:rPr lang="en-US" altLang="zh-CN"/>
              <a:t>PDF</a:t>
            </a:r>
            <a:r>
              <a:t>发在讨论群里</a:t>
            </a:r>
            <a:r>
              <a:rPr lang="zh-CN" altLang="en-US"/>
              <a:t>，中文导读</a:t>
            </a:r>
            <a:r>
              <a:rPr lang="en-US" altLang="zh-CN"/>
              <a:t>&gt;</a:t>
            </a:r>
            <a:r>
              <a:rPr lang="zh-CN" altLang="en-US"/>
              <a:t>知乎：https://zhuanlan.zhihu.com/p/632164305）</a:t>
            </a:r>
            <a:endParaRPr lang="zh-CN" altLang="en-US"/>
          </a:p>
        </p:txBody>
      </p:sp>
    </p:spTree>
    <p:custDataLst>
      <p:tags r:id="rId1"/>
    </p:custData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p:nvPr>
            <p:ph type="body" idx="1"/>
          </p:nvPr>
        </p:nvSpPr>
        <p:spPr>
          <a:xfrm>
            <a:off x="762635" y="2463165"/>
            <a:ext cx="5619750" cy="640080"/>
          </a:xfrm>
        </p:spPr>
        <p:txBody>
          <a:bodyPr>
            <a:normAutofit/>
          </a:bodyPr>
          <a:p>
            <a:r>
              <a:rPr lang="zh-CN" altLang="en-US"/>
              <a:t>计科</a:t>
            </a:r>
            <a:r>
              <a:rPr lang="en-US" altLang="zh-CN"/>
              <a:t>2102</a:t>
            </a:r>
            <a:r>
              <a:t>第</a:t>
            </a:r>
            <a:r>
              <a:rPr lang="en-US" altLang="zh-CN"/>
              <a:t>2</a:t>
            </a:r>
            <a:r>
              <a:t>小组</a:t>
            </a:r>
            <a:r>
              <a:rPr lang="en-US" altLang="zh-CN"/>
              <a:t>-</a:t>
            </a:r>
            <a:r>
              <a:t>数据库系统讨论课</a:t>
            </a:r>
            <a:r>
              <a:rPr lang="en-US" altLang="zh-CN"/>
              <a:t>1</a:t>
            </a:r>
            <a:endParaRPr lang="en-US" altLang="zh-CN"/>
          </a:p>
        </p:txBody>
      </p:sp>
      <p:sp>
        <p:nvSpPr>
          <p:cNvPr id="3" name="标题 2"/>
          <p:cNvSpPr/>
          <p:nvPr>
            <p:ph type="title"/>
          </p:nvPr>
        </p:nvSpPr>
        <p:spPr/>
        <p:txBody>
          <a:bodyPr>
            <a:normAutofit/>
          </a:bodyPr>
          <a:p>
            <a:r>
              <a:rPr lang="zh-CN" altLang="en-US"/>
              <a:t>感谢指导</a:t>
            </a:r>
            <a:endParaRPr lang="zh-CN" altLang="en-US"/>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DB4LLM与普通</a:t>
            </a:r>
            <a:r>
              <a:rPr lang="en-US" altLang="zh-CN">
                <a:sym typeface="+mn-ea"/>
              </a:rPr>
              <a:t>DB</a:t>
            </a:r>
            <a:r>
              <a:rPr>
                <a:sym typeface="+mn-ea"/>
              </a:rPr>
              <a:t>的区别</a:t>
            </a:r>
            <a:endParaRPr lang="zh-CN" altLang="en-US"/>
          </a:p>
        </p:txBody>
      </p:sp>
      <p:sp>
        <p:nvSpPr>
          <p:cNvPr id="4" name="文本框 3"/>
          <p:cNvSpPr txBox="1"/>
          <p:nvPr/>
        </p:nvSpPr>
        <p:spPr>
          <a:xfrm>
            <a:off x="908050" y="1289050"/>
            <a:ext cx="10287635" cy="4258945"/>
          </a:xfrm>
          <a:prstGeom prst="rect">
            <a:avLst/>
          </a:prstGeom>
          <a:noFill/>
        </p:spPr>
        <p:txBody>
          <a:bodyPr wrap="square" rtlCol="0" anchor="t">
            <a:spAutoFit/>
          </a:bodyPr>
          <a:p>
            <a:pPr algn="l" fontAlgn="auto">
              <a:lnSpc>
                <a:spcPts val="2500"/>
              </a:lnSpc>
              <a:buClrTx/>
              <a:buSzTx/>
              <a:buFontTx/>
            </a:pPr>
            <a:r>
              <a:rPr lang="zh-CN" altLang="en-US" sz="2000" b="1">
                <a:sym typeface="+mn-ea"/>
              </a:rPr>
              <a:t>分布式存储和计算:</a:t>
            </a:r>
            <a:endParaRPr lang="zh-CN" altLang="en-US" sz="2000" b="1"/>
          </a:p>
          <a:p>
            <a:pPr indent="457200" fontAlgn="auto">
              <a:lnSpc>
                <a:spcPts val="2500"/>
              </a:lnSpc>
            </a:pPr>
            <a:r>
              <a:rPr lang="zh-CN" altLang="en-US">
                <a:sym typeface="+mn-ea"/>
              </a:rPr>
              <a:t>由于</a:t>
            </a:r>
            <a:r>
              <a:rPr lang="en-US" altLang="zh-CN">
                <a:sym typeface="+mn-ea"/>
              </a:rPr>
              <a:t>LLM</a:t>
            </a:r>
            <a:r>
              <a:rPr lang="zh-CN" altLang="en-US">
                <a:sym typeface="+mn-ea"/>
              </a:rPr>
              <a:t>的数据库需要处理大规模数据和高性能计算，它们通常采用</a:t>
            </a:r>
            <a:r>
              <a:rPr lang="zh-CN" altLang="en-US">
                <a:solidFill>
                  <a:srgbClr val="0070C0"/>
                </a:solidFill>
                <a:sym typeface="+mn-ea"/>
              </a:rPr>
              <a:t>分布式存储和计算系统</a:t>
            </a:r>
            <a:r>
              <a:rPr lang="zh-CN" altLang="en-US">
                <a:sym typeface="+mn-ea"/>
              </a:rPr>
              <a:t>，以支持高可用性、容量扩展性和性能需求。</a:t>
            </a:r>
            <a:endParaRPr lang="zh-CN" altLang="en-US"/>
          </a:p>
          <a:p>
            <a:pPr indent="457200" fontAlgn="auto">
              <a:lnSpc>
                <a:spcPts val="2500"/>
              </a:lnSpc>
            </a:pPr>
            <a:r>
              <a:rPr lang="zh-CN" altLang="en-US">
                <a:sym typeface="+mn-ea"/>
              </a:rPr>
              <a:t>一般数据库也可以采用分布式系统，但不同数据库可能有不同的设计重点，可能更关注</a:t>
            </a:r>
            <a:r>
              <a:rPr lang="zh-CN" altLang="en-US">
                <a:solidFill>
                  <a:srgbClr val="0070C0"/>
                </a:solidFill>
                <a:sym typeface="+mn-ea"/>
              </a:rPr>
              <a:t>数据完整性和一致性</a:t>
            </a:r>
            <a:r>
              <a:rPr lang="zh-CN" altLang="en-US">
                <a:sym typeface="+mn-ea"/>
              </a:rPr>
              <a:t>。</a:t>
            </a:r>
            <a:endParaRPr lang="zh-CN" altLang="en-US">
              <a:sym typeface="+mn-ea"/>
            </a:endParaRPr>
          </a:p>
          <a:p>
            <a:pPr indent="457200" fontAlgn="auto">
              <a:lnSpc>
                <a:spcPts val="2500"/>
              </a:lnSpc>
            </a:pPr>
            <a:endParaRPr lang="zh-CN" altLang="en-US"/>
          </a:p>
          <a:p>
            <a:pPr algn="l" fontAlgn="auto">
              <a:lnSpc>
                <a:spcPts val="2500"/>
              </a:lnSpc>
              <a:buClrTx/>
              <a:buSzTx/>
              <a:buFontTx/>
            </a:pPr>
            <a:r>
              <a:rPr lang="zh-CN" altLang="en-US" sz="2000" b="1">
                <a:sym typeface="+mn-ea"/>
              </a:rPr>
              <a:t>数据安全性和隐私:</a:t>
            </a:r>
            <a:endParaRPr lang="zh-CN" altLang="en-US" sz="2000" b="1"/>
          </a:p>
          <a:p>
            <a:pPr indent="457200" fontAlgn="auto">
              <a:lnSpc>
                <a:spcPts val="2500"/>
              </a:lnSpc>
            </a:pPr>
            <a:r>
              <a:rPr lang="zh-CN" altLang="en-US">
                <a:sym typeface="+mn-ea"/>
              </a:rPr>
              <a:t>由于</a:t>
            </a:r>
            <a:r>
              <a:rPr lang="en-US" altLang="zh-CN">
                <a:sym typeface="+mn-ea"/>
              </a:rPr>
              <a:t>LLM</a:t>
            </a:r>
            <a:r>
              <a:rPr lang="zh-CN" altLang="en-US">
                <a:sym typeface="+mn-ea"/>
              </a:rPr>
              <a:t>的数据库可能包含敏感信息，数据安全性和隐私保护是关键关注点，需要强化安全措施。</a:t>
            </a:r>
            <a:endParaRPr lang="zh-CN" altLang="en-US"/>
          </a:p>
          <a:p>
            <a:pPr indent="457200" fontAlgn="auto">
              <a:lnSpc>
                <a:spcPts val="2500"/>
              </a:lnSpc>
            </a:pPr>
            <a:r>
              <a:rPr lang="zh-CN" altLang="en-US">
                <a:sym typeface="+mn-ea"/>
              </a:rPr>
              <a:t>一般数据库也需要安全性，但其安全需求可能不同，通常更侧重于数据的机密性和完整性。</a:t>
            </a:r>
            <a:endParaRPr lang="zh-CN" altLang="en-US">
              <a:sym typeface="+mn-ea"/>
            </a:endParaRPr>
          </a:p>
          <a:p>
            <a:pPr indent="457200" fontAlgn="auto">
              <a:lnSpc>
                <a:spcPts val="2500"/>
              </a:lnSpc>
            </a:pPr>
            <a:endParaRPr lang="zh-CN" altLang="en-US"/>
          </a:p>
          <a:p>
            <a:pPr algn="l" fontAlgn="auto">
              <a:lnSpc>
                <a:spcPts val="2500"/>
              </a:lnSpc>
              <a:buClrTx/>
              <a:buSzTx/>
              <a:buFontTx/>
            </a:pPr>
            <a:r>
              <a:rPr lang="zh-CN" altLang="en-US" sz="2000" b="1">
                <a:sym typeface="+mn-ea"/>
              </a:rPr>
              <a:t>数据访问接口:</a:t>
            </a:r>
            <a:endParaRPr lang="zh-CN" altLang="en-US" sz="2000" b="1"/>
          </a:p>
          <a:p>
            <a:pPr indent="457200" fontAlgn="auto">
              <a:lnSpc>
                <a:spcPts val="2500"/>
              </a:lnSpc>
            </a:pPr>
            <a:r>
              <a:rPr lang="en-US" altLang="zh-CN">
                <a:sym typeface="+mn-ea"/>
              </a:rPr>
              <a:t>LLM</a:t>
            </a:r>
            <a:r>
              <a:rPr lang="zh-CN" altLang="en-US">
                <a:sym typeface="+mn-ea"/>
              </a:rPr>
              <a:t>的数据库通常</a:t>
            </a:r>
            <a:r>
              <a:rPr lang="zh-CN" altLang="en-US">
                <a:solidFill>
                  <a:srgbClr val="0070C0"/>
                </a:solidFill>
                <a:sym typeface="+mn-ea"/>
              </a:rPr>
              <a:t>提供专门的数据访问接口</a:t>
            </a:r>
            <a:r>
              <a:rPr lang="zh-CN" altLang="en-US">
                <a:sym typeface="+mn-ea"/>
              </a:rPr>
              <a:t>，以支持</a:t>
            </a:r>
            <a:r>
              <a:rPr lang="zh-CN" altLang="en-US">
                <a:solidFill>
                  <a:srgbClr val="0070C0"/>
                </a:solidFill>
                <a:sym typeface="+mn-ea"/>
              </a:rPr>
              <a:t>语言模型</a:t>
            </a:r>
            <a:r>
              <a:rPr lang="zh-CN" altLang="en-US">
                <a:sym typeface="+mn-ea"/>
              </a:rPr>
              <a:t>的</a:t>
            </a:r>
            <a:r>
              <a:rPr lang="zh-CN" altLang="en-US">
                <a:solidFill>
                  <a:srgbClr val="0070C0"/>
                </a:solidFill>
                <a:sym typeface="+mn-ea"/>
              </a:rPr>
              <a:t>实时</a:t>
            </a:r>
            <a:r>
              <a:rPr lang="zh-CN" altLang="en-US">
                <a:sym typeface="+mn-ea"/>
              </a:rPr>
              <a:t>或</a:t>
            </a:r>
            <a:r>
              <a:rPr lang="zh-CN" altLang="en-US">
                <a:solidFill>
                  <a:srgbClr val="0070C0"/>
                </a:solidFill>
                <a:sym typeface="+mn-ea"/>
              </a:rPr>
              <a:t>批处理</a:t>
            </a:r>
            <a:r>
              <a:rPr lang="zh-CN" altLang="en-US">
                <a:sym typeface="+mn-ea"/>
              </a:rPr>
              <a:t>访问。</a:t>
            </a:r>
            <a:endParaRPr lang="zh-CN" altLang="en-US"/>
          </a:p>
          <a:p>
            <a:pPr indent="457200" fontAlgn="auto">
              <a:lnSpc>
                <a:spcPts val="2500"/>
              </a:lnSpc>
            </a:pPr>
            <a:r>
              <a:rPr lang="zh-CN" altLang="en-US">
                <a:sym typeface="+mn-ea"/>
              </a:rPr>
              <a:t>一般数据库提供各种</a:t>
            </a:r>
            <a:r>
              <a:rPr lang="zh-CN" altLang="en-US">
                <a:solidFill>
                  <a:srgbClr val="0070C0"/>
                </a:solidFill>
                <a:sym typeface="+mn-ea"/>
              </a:rPr>
              <a:t>查询语言</a:t>
            </a:r>
            <a:r>
              <a:rPr lang="zh-CN" altLang="en-US">
                <a:solidFill>
                  <a:srgbClr val="FF0000"/>
                </a:solidFill>
                <a:sym typeface="+mn-ea"/>
              </a:rPr>
              <a:t>（例如</a:t>
            </a:r>
            <a:r>
              <a:rPr lang="en-US" altLang="zh-CN">
                <a:solidFill>
                  <a:srgbClr val="FF0000"/>
                </a:solidFill>
                <a:sym typeface="+mn-ea"/>
              </a:rPr>
              <a:t>SQL</a:t>
            </a:r>
            <a:r>
              <a:rPr lang="zh-CN" altLang="en-US">
                <a:solidFill>
                  <a:srgbClr val="FF0000"/>
                </a:solidFill>
                <a:sym typeface="+mn-ea"/>
              </a:rPr>
              <a:t>）</a:t>
            </a:r>
            <a:r>
              <a:rPr lang="zh-CN" altLang="en-US">
                <a:sym typeface="+mn-ea"/>
              </a:rPr>
              <a:t>和接口，以满足各种应用程序的需求。</a:t>
            </a:r>
            <a:endParaRPr lang="zh-CN" altLang="en-US">
              <a:sym typeface="+mn-ea"/>
            </a:endParaRP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副标题 1"/>
          <p:cNvSpPr/>
          <p:nvPr>
            <p:ph type="subTitle" idx="3"/>
          </p:nvPr>
        </p:nvSpPr>
        <p:spPr>
          <a:xfrm>
            <a:off x="1259205" y="3526790"/>
            <a:ext cx="5878830" cy="470535"/>
          </a:xfrm>
        </p:spPr>
        <p:txBody>
          <a:bodyPr>
            <a:normAutofit fontScale="60000"/>
          </a:bodyPr>
          <a:p>
            <a:r>
              <a:rPr lang="en-US" altLang="zh-CN"/>
              <a:t>DB promotes the optimization and development of LLM</a:t>
            </a:r>
            <a:endParaRPr lang="en-US" altLang="zh-CN"/>
          </a:p>
        </p:txBody>
      </p:sp>
      <p:sp>
        <p:nvSpPr>
          <p:cNvPr id="3" name="标题 2"/>
          <p:cNvSpPr/>
          <p:nvPr>
            <p:ph type="ctrTitle" idx="2"/>
          </p:nvPr>
        </p:nvSpPr>
        <p:spPr>
          <a:xfrm>
            <a:off x="1219200" y="2329815"/>
            <a:ext cx="7237730" cy="821055"/>
          </a:xfrm>
        </p:spPr>
        <p:txBody>
          <a:bodyPr>
            <a:noAutofit/>
          </a:bodyPr>
          <a:p>
            <a:r>
              <a:rPr sz="4000">
                <a:solidFill>
                  <a:schemeClr val="tx1">
                    <a:lumMod val="85000"/>
                    <a:lumOff val="15000"/>
                  </a:schemeClr>
                </a:solidFill>
                <a:latin typeface="+mn-ea"/>
                <a:sym typeface="+mn-ea"/>
              </a:rPr>
              <a:t>数据库推动大模型优化发展</a:t>
            </a:r>
            <a:endParaRPr lang="en-US" altLang="zh-CN" sz="4000">
              <a:solidFill>
                <a:schemeClr val="tx1">
                  <a:lumMod val="85000"/>
                  <a:lumOff val="15000"/>
                </a:schemeClr>
              </a:solidFill>
              <a:latin typeface="+mn-ea"/>
              <a:sym typeface="+mn-ea"/>
            </a:endParaRPr>
          </a:p>
        </p:txBody>
      </p:sp>
      <p:sp>
        <p:nvSpPr>
          <p:cNvPr id="4" name="文本框 3"/>
          <p:cNvSpPr txBox="1"/>
          <p:nvPr>
            <p:custDataLst>
              <p:tags r:id="rId1"/>
            </p:custDataLst>
          </p:nvPr>
        </p:nvSpPr>
        <p:spPr>
          <a:xfrm>
            <a:off x="5165090" y="4882515"/>
            <a:ext cx="1739265" cy="368300"/>
          </a:xfrm>
          <a:prstGeom prst="rect">
            <a:avLst/>
          </a:prstGeom>
          <a:noFill/>
        </p:spPr>
        <p:txBody>
          <a:bodyPr wrap="square" rtlCol="0">
            <a:spAutoFit/>
          </a:bodyPr>
          <a:p>
            <a:r>
              <a:rPr lang="zh-CN" altLang="en-US"/>
              <a:t>讲解：</a:t>
            </a:r>
            <a:r>
              <a:rPr lang="zh-CN" altLang="en-US"/>
              <a:t>龙律强</a:t>
            </a:r>
            <a:endParaRPr lang="zh-CN" altLang="en-US"/>
          </a:p>
        </p:txBody>
      </p:sp>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a:t>
            </a:r>
            <a:r>
              <a:rPr lang="en-US" altLang="zh-CN">
                <a:solidFill>
                  <a:schemeClr val="tx1">
                    <a:lumMod val="85000"/>
                    <a:lumOff val="15000"/>
                  </a:schemeClr>
                </a:solidFill>
                <a:latin typeface="+mn-ea"/>
                <a:sym typeface="+mn-ea"/>
              </a:rPr>
              <a:t>数据库推动大模型优化发展</a:t>
            </a:r>
            <a:endParaRPr lang="zh-CN" altLang="en-US"/>
          </a:p>
        </p:txBody>
      </p:sp>
      <p:sp>
        <p:nvSpPr>
          <p:cNvPr id="3" name="内容占位符 2"/>
          <p:cNvSpPr>
            <a:spLocks noGrp="1"/>
          </p:cNvSpPr>
          <p:nvPr>
            <p:ph idx="1"/>
          </p:nvPr>
        </p:nvSpPr>
        <p:spPr>
          <a:xfrm>
            <a:off x="1154430" y="1346200"/>
            <a:ext cx="9760585" cy="4375785"/>
          </a:xfrm>
        </p:spPr>
        <p:txBody>
          <a:bodyPr>
            <a:noAutofit/>
          </a:bodyPr>
          <a:p>
            <a:r>
              <a:rPr lang="zh-CN" altLang="en-US" sz="1800">
                <a:solidFill>
                  <a:schemeClr val="bg2">
                    <a:lumMod val="50000"/>
                  </a:schemeClr>
                </a:solidFill>
              </a:rPr>
              <a:t>算力、算法、数据</a:t>
            </a:r>
            <a:r>
              <a:rPr lang="zh-CN" altLang="en-US" sz="1800"/>
              <a:t>作为人工智能的三大要素，是推动大模型发展的重要因素。</a:t>
            </a:r>
            <a:r>
              <a:rPr lang="en-US" altLang="zh-CN" sz="1800">
                <a:solidFill>
                  <a:schemeClr val="tx1"/>
                </a:solidFill>
              </a:rPr>
              <a:t>  </a:t>
            </a:r>
            <a:endParaRPr lang="en-US" altLang="zh-CN" sz="1800">
              <a:solidFill>
                <a:schemeClr val="tx1"/>
              </a:solidFill>
            </a:endParaRPr>
          </a:p>
          <a:p>
            <a:r>
              <a:rPr sz="1800">
                <a:solidFill>
                  <a:schemeClr val="tx1"/>
                </a:solidFill>
              </a:rPr>
              <a:t>大语言模型的训练和推理需要大量的计算资源，</a:t>
            </a:r>
            <a:r>
              <a:rPr sz="1800" b="1">
                <a:solidFill>
                  <a:schemeClr val="tx1"/>
                </a:solidFill>
              </a:rPr>
              <a:t>算力</a:t>
            </a:r>
            <a:r>
              <a:rPr sz="1800">
                <a:solidFill>
                  <a:schemeClr val="tx1"/>
                </a:solidFill>
              </a:rPr>
              <a:t>的提升使得模型能够在更大的数据集上进行更深层次的训练，从而提高了其语言理解和生成能力；不断改进的</a:t>
            </a:r>
            <a:r>
              <a:rPr sz="1800" b="1">
                <a:solidFill>
                  <a:schemeClr val="tx1"/>
                </a:solidFill>
              </a:rPr>
              <a:t>算法</a:t>
            </a:r>
            <a:r>
              <a:rPr sz="1800">
                <a:solidFill>
                  <a:schemeClr val="tx1"/>
                </a:solidFill>
              </a:rPr>
              <a:t>可以优化模型的结构和训练方法，使其更有效地利用计算资源，加速收敛过程，提高训练效率。</a:t>
            </a:r>
            <a:r>
              <a:rPr sz="1800" b="1">
                <a:solidFill>
                  <a:schemeClr val="tx1"/>
                </a:solidFill>
              </a:rPr>
              <a:t>数据</a:t>
            </a:r>
            <a:r>
              <a:rPr sz="1800">
                <a:solidFill>
                  <a:schemeClr val="tx1"/>
                </a:solidFill>
              </a:rPr>
              <a:t>是大模型能力涌现关键中的关键，大语言模型完全由数据驱动，训练的过程需要大量的数据资源，训练数据的数量、质量、多样性对于训练大语言模型至关重要。</a:t>
            </a:r>
            <a:endParaRPr sz="1800">
              <a:solidFill>
                <a:schemeClr val="tx1"/>
              </a:solidFill>
            </a:endParaRPr>
          </a:p>
          <a:p>
            <a:r>
              <a:rPr sz="1800" b="1">
                <a:solidFill>
                  <a:schemeClr val="tx1"/>
                </a:solidFill>
              </a:rPr>
              <a:t>数据库</a:t>
            </a:r>
            <a:r>
              <a:rPr sz="1800">
                <a:solidFill>
                  <a:schemeClr val="tx1"/>
                </a:solidFill>
              </a:rPr>
              <a:t>作为存储和管理数据的核心工具，可以提供高效的数据存储和检索能力，为大语言模型的训练提供支持。通过将数据存储在数据库中，可以方便地进行批量读取和处理，提高数据的可用性和训练效率。</a:t>
            </a:r>
            <a:endParaRPr sz="1800">
              <a:solidFill>
                <a:schemeClr val="tx1"/>
              </a:solidFill>
            </a:endParaRP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25077" y="356874"/>
            <a:ext cx="10852237" cy="441964"/>
          </a:xfrm>
        </p:spPr>
        <p:txBody>
          <a:bodyPr/>
          <a:p>
            <a:r>
              <a:rPr lang="zh-CN" altLang="en-US"/>
              <a:t>二、</a:t>
            </a:r>
            <a:r>
              <a:rPr lang="en-US" altLang="zh-CN">
                <a:solidFill>
                  <a:schemeClr val="tx1">
                    <a:lumMod val="85000"/>
                    <a:lumOff val="15000"/>
                  </a:schemeClr>
                </a:solidFill>
                <a:latin typeface="+mn-ea"/>
                <a:sym typeface="+mn-ea"/>
              </a:rPr>
              <a:t>数据库推动大模型优化发展</a:t>
            </a:r>
            <a:endParaRPr lang="zh-CN" altLang="en-US"/>
          </a:p>
        </p:txBody>
      </p:sp>
      <p:sp>
        <p:nvSpPr>
          <p:cNvPr id="3" name="内容占位符 2"/>
          <p:cNvSpPr>
            <a:spLocks noGrp="1"/>
          </p:cNvSpPr>
          <p:nvPr>
            <p:ph idx="1"/>
          </p:nvPr>
        </p:nvSpPr>
        <p:spPr>
          <a:xfrm>
            <a:off x="532130" y="1140460"/>
            <a:ext cx="5623560" cy="4959985"/>
          </a:xfrm>
        </p:spPr>
        <p:txBody>
          <a:bodyPr>
            <a:noAutofit/>
          </a:bodyPr>
          <a:p>
            <a:r>
              <a:rPr sz="1800">
                <a:sym typeface="+mn-ea"/>
              </a:rPr>
              <a:t>以当前最火的大语言模型</a:t>
            </a:r>
            <a:r>
              <a:rPr sz="1800">
                <a:solidFill>
                  <a:schemeClr val="bg2">
                    <a:lumMod val="50000"/>
                  </a:schemeClr>
                </a:solidFill>
                <a:sym typeface="+mn-ea"/>
              </a:rPr>
              <a:t> ChatGPT </a:t>
            </a:r>
            <a:r>
              <a:rPr sz="1800">
                <a:sym typeface="+mn-ea"/>
              </a:rPr>
              <a:t>为例，GPT-3 模型的参数就多达 1750 亿个，有数据显示，一次 GPT-3 模型训练需要的总算力消耗是 3640 PF-days，耗资约 1200 万美元；更令人震惊的是，根据业内人士收集到的信息，最新发布的 GPT-4 模型的参数量高达 </a:t>
            </a:r>
            <a:r>
              <a:rPr sz="1800">
                <a:solidFill>
                  <a:schemeClr val="bg2">
                    <a:lumMod val="50000"/>
                  </a:schemeClr>
                </a:solidFill>
                <a:sym typeface="+mn-ea"/>
              </a:rPr>
              <a:t>1.76 万亿</a:t>
            </a:r>
            <a:r>
              <a:rPr lang="zh-CN" altLang="en-US" sz="1800"/>
              <a:t>。</a:t>
            </a:r>
            <a:r>
              <a:rPr lang="en-US" altLang="zh-CN" sz="1800">
                <a:solidFill>
                  <a:schemeClr val="tx1"/>
                </a:solidFill>
              </a:rPr>
              <a:t>  </a:t>
            </a:r>
            <a:endParaRPr lang="en-US" altLang="zh-CN" sz="1800">
              <a:solidFill>
                <a:schemeClr val="tx1"/>
              </a:solidFill>
            </a:endParaRPr>
          </a:p>
          <a:p>
            <a:r>
              <a:rPr sz="1800">
                <a:sym typeface="+mn-ea"/>
              </a:rPr>
              <a:t>参数量越大，模型越智能，但随之而来的开销也就越大。算力需求和参数量级紧密相关，参数量级也是当前衡量大模型训练质量的一个重要参考。换言之，算力是训练大模型的底层动力源泉，一个优秀的算力底座能极大地提高大模型的训练效果。</a:t>
            </a:r>
            <a:endParaRPr lang="zh-CN" altLang="en-US" sz="1800"/>
          </a:p>
          <a:p>
            <a:endParaRPr sz="1800">
              <a:solidFill>
                <a:schemeClr val="tx1"/>
              </a:solidFill>
            </a:endParaRPr>
          </a:p>
        </p:txBody>
      </p:sp>
      <p:pic>
        <p:nvPicPr>
          <p:cNvPr id="4" name="内容占位符 3"/>
          <p:cNvPicPr>
            <a:picLocks noChangeAspect="1"/>
          </p:cNvPicPr>
          <p:nvPr>
            <p:custDataLst>
              <p:tags r:id="rId1"/>
            </p:custDataLst>
          </p:nvPr>
        </p:nvPicPr>
        <p:blipFill>
          <a:blip r:embed="rId2"/>
          <a:stretch>
            <a:fillRect/>
          </a:stretch>
        </p:blipFill>
        <p:spPr>
          <a:xfrm>
            <a:off x="6424930" y="1140460"/>
            <a:ext cx="5483860" cy="4476115"/>
          </a:xfrm>
          <a:prstGeom prst="rect">
            <a:avLst/>
          </a:prstGeom>
        </p:spPr>
      </p:pic>
    </p:spTree>
    <p:custDataLst>
      <p:tags r:id="rId3"/>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u"/>
  <p:tag name="KSO_WM_UNIT_TYPE" val="i"/>
  <p:tag name="KSO_WM_UNIT_INDEX" val="1"/>
  <p:tag name="KSO_WM_UNIT_ID" val="chip20204973_1*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df"/>
  <p:tag name="KSO_WM_UNIT_DEC_AREA_ID" val="4157f54729674201992a33d29c3da756"/>
  <p:tag name="KSO_WM_UNIT_DECORATE_INFO" val=""/>
  <p:tag name="KSO_WM_UNIT_SM_LIMIT_TYPE" val=""/>
  <p:tag name="KSO_WM_CHIP_FILLAREA_FILL_RULE" val="{&quot;fill_align&quot;:&quot;cm&quot;,&quot;fill_effect&quot;:[],&quot;fill_mode&quot;:&quot;adaptive&quot;,&quot;sacle_strategy&quot;:&quot;stretch&quot;}"/>
  <p:tag name="KSO_WM_UNIT_DEC_SUPPORTCHANGEPIC" val="0"/>
  <p:tag name="KSO_WM_UNIT_DEC_CHANGEPICRESERVED" val="1"/>
  <p:tag name="KSO_WM_ASSEMBLE_CHIP_INDEX" val="31ddf680ce8a4e1a90a5733e062f8c77"/>
</p:tagLst>
</file>

<file path=ppt/tags/tag10.xml><?xml version="1.0" encoding="utf-8"?>
<p:tagLst xmlns:p="http://schemas.openxmlformats.org/presentationml/2006/main">
  <p:tag name="KSO_WM_UNIT_ISCONTENTSTITLE" val="0"/>
  <p:tag name="KSO_WM_UNIT_ISNUMDGMTITLE" val="0"/>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custom20204973_1*a*1"/>
  <p:tag name="KSO_WM_TEMPLATE_CATEGORY" val="custom"/>
  <p:tag name="KSO_WM_TEMPLATE_INDEX" val="20204973"/>
  <p:tag name="KSO_WM_UNIT_LAYERLEVEL" val="1"/>
  <p:tag name="KSO_WM_TAG_VERSION" val="1.0"/>
  <p:tag name="KSO_WM_BEAUTIFY_FLAG" val="#wm#"/>
  <p:tag name="KSO_WM_UNIT_PRESET_TEXT" val="单击添加大标题"/>
  <p:tag name="KSO_WM_UNIT_DEFAULT_FONT" val="40;56;4"/>
  <p:tag name="KSO_WM_UNIT_BLOCK" val="0"/>
  <p:tag name="KSO_WM_UNIT_DEC_AREA_ID" val="4883360ea5b24f8fad64debb6a1b8bb8"/>
  <p:tag name="KSO_WM_CHIP_GROUPID" val="5ebe40d00ac41c4a0a525616"/>
  <p:tag name="KSO_WM_CHIP_XID" val="5ebe40d00ac41c4a0a525617"/>
  <p:tag name="KSO_WM_CHIP_FILLAREA_FILL_RULE" val="{&quot;fill_align&quot;:&quot;cm&quot;,&quot;fill_mode&quot;:&quot;adaptive&quot;,&quot;sacle_strategy&quot;:&quot;smart&quot;}"/>
  <p:tag name="KSO_WM_ASSEMBLE_CHIP_INDEX" val="b226c1057b664353acbb9b64b4788395"/>
  <p:tag name="KSO_WM_UNIT_TEXT_FILL_FORE_SCHEMECOLOR_INDEX_BRIGHTNESS" val="0.15"/>
  <p:tag name="KSO_WM_UNIT_TEXT_FILL_FORE_SCHEMECOLOR_INDEX" val="13"/>
  <p:tag name="KSO_WM_UNIT_TEXT_FILL_TYPE" val="1"/>
  <p:tag name="KSO_WM_TEMPLATE_ASSEMBLE_XID" val="5fa2106058547e52881e3917"/>
  <p:tag name="KSO_WM_TEMPLATE_ASSEMBLE_GROUPID" val="5fa11d2ca8fc48be808123de"/>
</p:tagLst>
</file>

<file path=ppt/tags/tag100.xml><?xml version="1.0" encoding="utf-8"?>
<p:tagLst xmlns:p="http://schemas.openxmlformats.org/presentationml/2006/main">
  <p:tag name="KSO_WM_BEAUTIFY_FLAG" val="#wm#"/>
  <p:tag name="KSO_WM_TEMPLATE_CATEGORY" val="custom"/>
  <p:tag name="KSO_WM_TEMPLATE_INDEX" val="20204973"/>
</p:tagLst>
</file>

<file path=ppt/tags/tag101.xml><?xml version="1.0" encoding="utf-8"?>
<p:tagLst xmlns:p="http://schemas.openxmlformats.org/presentationml/2006/main">
  <p:tag name="KSO_WM_BEAUTIFY_FLAG" val="#wm#"/>
  <p:tag name="KSO_WM_TEMPLATE_CATEGORY" val="custom"/>
  <p:tag name="KSO_WM_TEMPLATE_INDEX" val="20204973"/>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wm#"/>
  <p:tag name="KSO_WM_TEMPLATE_CATEGORY" val="custom"/>
  <p:tag name="KSO_WM_TEMPLATE_INDEX" val="20204973"/>
</p:tagLst>
</file>

<file path=ppt/tags/tag104.xml><?xml version="1.0" encoding="utf-8"?>
<p:tagLst xmlns:p="http://schemas.openxmlformats.org/presentationml/2006/main">
  <p:tag name="KSO_WM_BEAUTIFY_FLAG" val="#wm#"/>
  <p:tag name="KSO_WM_TEMPLATE_CATEGORY" val="custom"/>
  <p:tag name="KSO_WM_TEMPLATE_INDEX" val="20204973"/>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wm#"/>
  <p:tag name="KSO_WM_TEMPLATE_CATEGORY" val="custom"/>
  <p:tag name="KSO_WM_TEMPLATE_INDEX" val="20204973"/>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wm#"/>
  <p:tag name="KSO_WM_TEMPLATE_CATEGORY" val="custom"/>
  <p:tag name="KSO_WM_TEMPLATE_INDEX" val="20204973"/>
</p:tagLst>
</file>

<file path=ppt/tags/tag109.xml><?xml version="1.0" encoding="utf-8"?>
<p:tagLst xmlns:p="http://schemas.openxmlformats.org/presentationml/2006/main">
  <p:tag name="KSO_WM_BEAUTIFY_FLAG" val="#wm#"/>
  <p:tag name="KSO_WM_TEMPLATE_CATEGORY" val="custom"/>
  <p:tag name="KSO_WM_TEMPLATE_INDEX" val="20204973"/>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ac1c93fa291c4f319fe9d0a4c4e4ac29"/>
  <p:tag name="KSO_WM_UNIT_DECORATE_INFO" val=""/>
  <p:tag name="KSO_WM_UNIT_SM_LIMIT_TYPE" val=""/>
  <p:tag name="KSO_WM_CHIP_FILLAREA_FILL_RULE" val="{&quot;fill_align&quot;:&quot;cm&quot;,&quot;fill_effect&quot;:[],&quot;fill_mode&quot;:&quot;full&quot;,&quot;sacle_strategy&quot;:&quot;stretch&quot;}"/>
  <p:tag name="KSO_WM_ASSEMBLE_CHIP_INDEX" val="0e6a72c9f0c343bf9923882b74fd15fc"/>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wm#"/>
  <p:tag name="KSO_WM_TEMPLATE_CATEGORY" val="custom"/>
  <p:tag name="KSO_WM_TEMPLATE_INDEX" val="20204973"/>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TABLE_ENDDRAG_ORIGIN_RECT" val="747*220"/>
  <p:tag name="TABLE_ENDDRAG_RECT" val="105*331*748*220"/>
</p:tagLst>
</file>

<file path=ppt/tags/tag114.xml><?xml version="1.0" encoding="utf-8"?>
<p:tagLst xmlns:p="http://schemas.openxmlformats.org/presentationml/2006/main">
  <p:tag name="KSO_WM_BEAUTIFY_FLAG" val="#wm#"/>
  <p:tag name="KSO_WM_TEMPLATE_CATEGORY" val="custom"/>
  <p:tag name="KSO_WM_TEMPLATE_INDEX" val="20204973"/>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wm#"/>
  <p:tag name="KSO_WM_TEMPLATE_CATEGORY" val="custom"/>
  <p:tag name="KSO_WM_TEMPLATE_INDEX" val="20204973"/>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wm#"/>
  <p:tag name="KSO_WM_TEMPLATE_CATEGORY" val="custom"/>
  <p:tag name="KSO_WM_TEMPLATE_INDEX" val="20204973"/>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853aab84e3e04b5ebd35bdc677676bcc"/>
  <p:tag name="KSO_WM_UNIT_DECORATE_INFO" val=""/>
  <p:tag name="KSO_WM_UNIT_SM_LIMIT_TYPE" val=""/>
  <p:tag name="KSO_WM_CHIP_FILLAREA_FILL_RULE" val="{&quot;fill_align&quot;:&quot;cm&quot;,&quot;fill_effect&quot;:[],&quot;fill_mode&quot;:&quot;full&quot;,&quot;sacle_strategy&quot;:&quot;stretch&quot;}"/>
  <p:tag name="KSO_WM_ASSEMBLE_CHIP_INDEX" val="057ab1f565774b71865554226ab1fd70"/>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wm#"/>
  <p:tag name="KSO_WM_TEMPLATE_CATEGORY" val="custom"/>
  <p:tag name="KSO_WM_TEMPLATE_INDEX" val="20204973"/>
</p:tagLst>
</file>

<file path=ppt/tags/tag122.xml><?xml version="1.0" encoding="utf-8"?>
<p:tagLst xmlns:p="http://schemas.openxmlformats.org/presentationml/2006/main">
  <p:tag name="KSO_WM_BEAUTIFY_FLAG" val="#wm#"/>
  <p:tag name="KSO_WM_TEMPLATE_CATEGORY" val="custom"/>
  <p:tag name="KSO_WM_TEMPLATE_INDEX" val="20204973"/>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wm#"/>
  <p:tag name="KSO_WM_TEMPLATE_CATEGORY" val="custom"/>
  <p:tag name="KSO_WM_TEMPLATE_INDEX" val="20204973"/>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ac1c93fa291c4f319fe9d0a4c4e4ac29"/>
  <p:tag name="KSO_WM_UNIT_DECORATE_INFO" val=""/>
  <p:tag name="KSO_WM_UNIT_SM_LIMIT_TYPE" val=""/>
  <p:tag name="KSO_WM_CHIP_FILLAREA_FILL_RULE" val="{&quot;fill_align&quot;:&quot;cm&quot;,&quot;fill_effect&quot;:[],&quot;fill_mode&quot;:&quot;full&quot;,&quot;sacle_strategy&quot;:&quot;stretch&quot;}"/>
  <p:tag name="KSO_WM_ASSEMBLE_CHIP_INDEX" val="0e6a72c9f0c343bf9923882b74fd15fc"/>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wm#"/>
  <p:tag name="KSO_WM_TEMPLATE_CATEGORY" val="custom"/>
  <p:tag name="KSO_WM_TEMPLATE_INDEX" val="20204973"/>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wm#"/>
  <p:tag name="KSO_WM_TEMPLATE_CATEGORY" val="custom"/>
  <p:tag name="KSO_WM_TEMPLATE_INDEX" val="20204973"/>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wm#"/>
  <p:tag name="KSO_WM_TEMPLATE_CATEGORY" val="custom"/>
  <p:tag name="KSO_WM_TEMPLATE_INDEX" val="20204973"/>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wm#"/>
  <p:tag name="KSO_WM_TEMPLATE_CATEGORY" val="custom"/>
  <p:tag name="KSO_WM_TEMPLATE_INDEX" val="20204973"/>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853aab84e3e04b5ebd35bdc677676bcc"/>
  <p:tag name="KSO_WM_UNIT_DECORATE_INFO" val=""/>
  <p:tag name="KSO_WM_UNIT_SM_LIMIT_TYPE" val=""/>
  <p:tag name="KSO_WM_CHIP_FILLAREA_FILL_RULE" val="{&quot;fill_align&quot;:&quot;cm&quot;,&quot;fill_effect&quot;:[],&quot;fill_mode&quot;:&quot;full&quot;,&quot;sacle_strategy&quot;:&quot;stretch&quot;}"/>
  <p:tag name="KSO_WM_ASSEMBLE_CHIP_INDEX" val="057ab1f565774b71865554226ab1fd70"/>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wm#"/>
  <p:tag name="KSO_WM_TEMPLATE_CATEGORY" val="custom"/>
  <p:tag name="KSO_WM_TEMPLATE_INDEX" val="20204973"/>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wm#"/>
  <p:tag name="KSO_WM_TEMPLATE_CATEGORY" val="custom"/>
  <p:tag name="KSO_WM_TEMPLATE_INDEX" val="20204973"/>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wm#"/>
  <p:tag name="KSO_WM_TEMPLATE_CATEGORY" val="custom"/>
  <p:tag name="KSO_WM_TEMPLATE_INDEX" val="20204973"/>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wm#"/>
  <p:tag name="KSO_WM_TEMPLATE_CATEGORY" val="custom"/>
  <p:tag name="KSO_WM_TEMPLATE_INDEX" val="20204973"/>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2*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0"/>
  <p:tag name="KSO_WM_UNIT_DEC_AREA_ID" val="6b9452169fc242a2adb4b66478eba08b"/>
  <p:tag name="KSO_WM_UNIT_DECORATE_INFO" val=""/>
  <p:tag name="KSO_WM_UNIT_SM_LIMIT_TYPE" val=""/>
  <p:tag name="KSO_WM_CHIP_FILLAREA_FILL_RULE" val="{&quot;fill_align&quot;:&quot;rm&quot;,&quot;fill_effect&quot;:[],&quot;fill_mode&quot;:&quot;adaptive&quot;,&quot;sacle_strategy&quot;:&quot;stretch&quot;}"/>
  <p:tag name="KSO_WM_ASSEMBLE_CHIP_INDEX" val="a4ede97f8b9e4336a0ac0e2ba6819981"/>
</p:tagLst>
</file>

<file path=ppt/tags/tag150.xml><?xml version="1.0" encoding="utf-8"?>
<p:tagLst xmlns:p="http://schemas.openxmlformats.org/presentationml/2006/main">
  <p:tag name="KSO_WM_BEAUTIFY_FLAG" val="#wm#"/>
  <p:tag name="KSO_WM_TEMPLATE_CATEGORY" val="custom"/>
  <p:tag name="KSO_WM_TEMPLATE_INDEX" val="20204973"/>
</p:tagLst>
</file>

<file path=ppt/tags/tag151.xml><?xml version="1.0" encoding="utf-8"?>
<p:tagLst xmlns:p="http://schemas.openxmlformats.org/presentationml/2006/main">
  <p:tag name="KSO_WM_BEAUTIFY_FLAG" val="#wm#"/>
  <p:tag name="KSO_WM_TEMPLATE_CATEGORY" val="custom"/>
  <p:tag name="KSO_WM_TEMPLATE_INDEX" val="20204973"/>
</p:tagLst>
</file>

<file path=ppt/tags/tag152.xml><?xml version="1.0" encoding="utf-8"?>
<p:tagLst xmlns:p="http://schemas.openxmlformats.org/presentationml/2006/main">
  <p:tag name="KSO_WM_BEAUTIFY_FLAG" val="#wm#"/>
  <p:tag name="KSO_WM_TEMPLATE_CATEGORY" val="custom"/>
  <p:tag name="KSO_WM_TEMPLATE_INDEX" val="20204973"/>
</p:tagLst>
</file>

<file path=ppt/tags/tag153.xml><?xml version="1.0" encoding="utf-8"?>
<p:tagLst xmlns:p="http://schemas.openxmlformats.org/presentationml/2006/main">
  <p:tag name="KSO_WM_BEAUTIFY_FLAG" val="#wm#"/>
  <p:tag name="KSO_WM_TEMPLATE_CATEGORY" val="custom"/>
  <p:tag name="KSO_WM_TEMPLATE_INDEX" val="20204973"/>
</p:tagLst>
</file>

<file path=ppt/tags/tag154.xml><?xml version="1.0" encoding="utf-8"?>
<p:tagLst xmlns:p="http://schemas.openxmlformats.org/presentationml/2006/main">
  <p:tag name="KSO_WM_BEAUTIFY_FLAG" val="#wm#"/>
  <p:tag name="KSO_WM_TEMPLATE_CATEGORY" val="custom"/>
  <p:tag name="KSO_WM_TEMPLATE_INDEX" val="20204973"/>
</p:tagLst>
</file>

<file path=ppt/tags/tag155.xml><?xml version="1.0" encoding="utf-8"?>
<p:tagLst xmlns:p="http://schemas.openxmlformats.org/presentationml/2006/main">
  <p:tag name="KSO_WM_BEAUTIFY_FLAG" val="#wm#"/>
  <p:tag name="KSO_WM_TEMPLATE_CATEGORY" val="custom"/>
  <p:tag name="KSO_WM_TEMPLATE_INDEX" val="20204973"/>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e6c1d1fd80f741fa8ec8e70108fa4a69"/>
  <p:tag name="KSO_WM_UNIT_DECORATE_INFO" val=""/>
  <p:tag name="KSO_WM_UNIT_SM_LIMIT_TYPE" val=""/>
  <p:tag name="KSO_WM_CHIP_FILLAREA_FILL_RULE" val="{&quot;fill_align&quot;:&quot;cm&quot;,&quot;fill_effect&quot;:[],&quot;fill_mode&quot;:&quot;full&quot;,&quot;sacle_strategy&quot;:&quot;stretch&quot;}"/>
  <p:tag name="KSO_WM_ASSEMBLE_CHIP_INDEX" val="261f099160d34cb8821b9bb6d83fbb6c"/>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wm#"/>
  <p:tag name="KSO_WM_TEMPLATE_CATEGORY" val="custom"/>
  <p:tag name="KSO_WM_TEMPLATE_INDEX" val="20204973"/>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ac1c93fa291c4f319fe9d0a4c4e4ac29"/>
  <p:tag name="KSO_WM_UNIT_DECORATE_INFO" val=""/>
  <p:tag name="KSO_WM_UNIT_SM_LIMIT_TYPE" val=""/>
  <p:tag name="KSO_WM_CHIP_FILLAREA_FILL_RULE" val="{&quot;fill_align&quot;:&quot;cm&quot;,&quot;fill_effect&quot;:[],&quot;fill_mode&quot;:&quot;full&quot;,&quot;sacle_strategy&quot;:&quot;stretch&quot;}"/>
  <p:tag name="KSO_WM_ASSEMBLE_CHIP_INDEX" val="0e6a72c9f0c343bf9923882b74fd15fc"/>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wm#"/>
  <p:tag name="KSO_WM_TEMPLATE_CATEGORY" val="custom"/>
  <p:tag name="KSO_WM_TEMPLATE_INDEX" val="20204973"/>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853aab84e3e04b5ebd35bdc677676bcc"/>
  <p:tag name="KSO_WM_UNIT_DECORATE_INFO" val=""/>
  <p:tag name="KSO_WM_UNIT_SM_LIMIT_TYPE" val=""/>
  <p:tag name="KSO_WM_CHIP_FILLAREA_FILL_RULE" val="{&quot;fill_align&quot;:&quot;cm&quot;,&quot;fill_effect&quot;:[],&quot;fill_mode&quot;:&quot;full&quot;,&quot;sacle_strategy&quot;:&quot;stretch&quot;}"/>
  <p:tag name="KSO_WM_ASSEMBLE_CHIP_INDEX" val="057ab1f565774b71865554226ab1fd70"/>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KSO_WM_BEAUTIFY_FLAG" val="#wm#"/>
  <p:tag name="KSO_WM_TEMPLATE_CATEGORY" val="custom"/>
  <p:tag name="KSO_WM_TEMPLATE_INDEX" val="20204973"/>
</p:tagLst>
</file>

<file path=ppt/tags/tag187.xml><?xml version="1.0" encoding="utf-8"?>
<p:tagLst xmlns:p="http://schemas.openxmlformats.org/presentationml/2006/main">
  <p:tag name="KSO_WM_BEAUTIFY_FLAG" val="#wm#"/>
  <p:tag name="KSO_WM_TEMPLATE_CATEGORY" val="custom"/>
  <p:tag name="KSO_WM_TEMPLATE_INDEX" val="20204973"/>
</p:tagLst>
</file>

<file path=ppt/tags/tag188.xml><?xml version="1.0" encoding="utf-8"?>
<p:tagLst xmlns:p="http://schemas.openxmlformats.org/presentationml/2006/main">
  <p:tag name="KSO_WM_BEAUTIFY_FLAG" val="#wm#"/>
  <p:tag name="KSO_WM_TEMPLATE_CATEGORY" val="custom"/>
  <p:tag name="KSO_WM_TEMPLATE_INDEX" val="20204973"/>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ac1c93fa291c4f319fe9d0a4c4e4ac29"/>
  <p:tag name="KSO_WM_UNIT_DECORATE_INFO" val=""/>
  <p:tag name="KSO_WM_UNIT_SM_LIMIT_TYPE" val=""/>
  <p:tag name="KSO_WM_CHIP_FILLAREA_FILL_RULE" val="{&quot;fill_align&quot;:&quot;cm&quot;,&quot;fill_effect&quot;:[],&quot;fill_mode&quot;:&quot;full&quot;,&quot;sacle_strategy&quot;:&quot;stretch&quot;}"/>
  <p:tag name="KSO_WM_ASSEMBLE_CHIP_INDEX" val="0e6a72c9f0c343bf9923882b74fd15fc"/>
</p:tagLst>
</file>

<file path=ppt/tags/tag190.xml><?xml version="1.0" encoding="utf-8"?>
<p:tagLst xmlns:p="http://schemas.openxmlformats.org/presentationml/2006/main">
  <p:tag name="KSO_WM_BEAUTIFY_FLAG" val="#wm#"/>
  <p:tag name="KSO_WM_TEMPLATE_CATEGORY" val="custom"/>
  <p:tag name="KSO_WM_TEMPLATE_INDEX" val="20204973"/>
</p:tagLst>
</file>

<file path=ppt/tags/tag191.xml><?xml version="1.0" encoding="utf-8"?>
<p:tagLst xmlns:p="http://schemas.openxmlformats.org/presentationml/2006/main">
  <p:tag name="KSO_WM_BEAUTIFY_FLAG" val="#wm#"/>
  <p:tag name="KSO_WM_TEMPLATE_CATEGORY" val="custom"/>
  <p:tag name="KSO_WM_TEMPLATE_INDEX" val="20204973"/>
</p:tagLst>
</file>

<file path=ppt/tags/tag192.xml><?xml version="1.0" encoding="utf-8"?>
<p:tagLst xmlns:p="http://schemas.openxmlformats.org/presentationml/2006/main">
  <p:tag name="KSO_WM_BEAUTIFY_FLAG" val="#wm#"/>
  <p:tag name="KSO_WM_TEMPLATE_CATEGORY" val="custom"/>
  <p:tag name="KSO_WM_TEMPLATE_INDEX" val="20204973"/>
</p:tagLst>
</file>

<file path=ppt/tags/tag193.xml><?xml version="1.0" encoding="utf-8"?>
<p:tagLst xmlns:p="http://schemas.openxmlformats.org/presentationml/2006/main">
  <p:tag name="KSO_WM_BEAUTIFY_FLAG" val="#wm#"/>
  <p:tag name="KSO_WM_TEMPLATE_CATEGORY" val="custom"/>
  <p:tag name="KSO_WM_TEMPLATE_INDEX" val="20204973"/>
</p:tagLst>
</file>

<file path=ppt/tags/tag194.xml><?xml version="1.0" encoding="utf-8"?>
<p:tagLst xmlns:p="http://schemas.openxmlformats.org/presentationml/2006/main">
  <p:tag name="KSO_WM_BEAUTIFY_FLAG" val="#wm#"/>
  <p:tag name="KSO_WM_TEMPLATE_CATEGORY" val="custom"/>
  <p:tag name="KSO_WM_TEMPLATE_INDEX" val="20204973"/>
</p:tagLst>
</file>

<file path=ppt/tags/tag195.xml><?xml version="1.0" encoding="utf-8"?>
<p:tagLst xmlns:p="http://schemas.openxmlformats.org/presentationml/2006/main">
  <p:tag name="KSO_WM_BEAUTIFY_FLAG" val="#wm#"/>
  <p:tag name="KSO_WM_TEMPLATE_CATEGORY" val="custom"/>
  <p:tag name="KSO_WM_TEMPLATE_INDEX" val="20204973"/>
</p:tagLst>
</file>

<file path=ppt/tags/tag196.xml><?xml version="1.0" encoding="utf-8"?>
<p:tagLst xmlns:p="http://schemas.openxmlformats.org/presentationml/2006/main">
  <p:tag name="KSO_WM_BEAUTIFY_FLAG" val="#wm#"/>
  <p:tag name="KSO_WM_TEMPLATE_CATEGORY" val="custom"/>
  <p:tag name="KSO_WM_TEMPLATE_INDEX" val="20204973"/>
</p:tagLst>
</file>

<file path=ppt/tags/tag197.xml><?xml version="1.0" encoding="utf-8"?>
<p:tagLst xmlns:p="http://schemas.openxmlformats.org/presentationml/2006/main">
  <p:tag name="KSO_WM_BEAUTIFY_FLAG" val="#wm#"/>
  <p:tag name="KSO_WM_TEMPLATE_CATEGORY" val="custom"/>
  <p:tag name="KSO_WM_TEMPLATE_INDEX" val="20204973"/>
</p:tagLst>
</file>

<file path=ppt/tags/tag198.xml><?xml version="1.0" encoding="utf-8"?>
<p:tagLst xmlns:p="http://schemas.openxmlformats.org/presentationml/2006/main">
  <p:tag name="KSO_WM_BEAUTIFY_FLAG" val="#wm#"/>
  <p:tag name="KSO_WM_TEMPLATE_CATEGORY" val="custom"/>
  <p:tag name="KSO_WM_TEMPLATE_INDEX" val="20204973"/>
</p:tagLst>
</file>

<file path=ppt/tags/tag199.xml><?xml version="1.0" encoding="utf-8"?>
<p:tagLst xmlns:p="http://schemas.openxmlformats.org/presentationml/2006/main">
  <p:tag name="KSO_WM_BEAUTIFY_FLAG" val="#wm#"/>
  <p:tag name="KSO_WM_TEMPLATE_CATEGORY" val="custom"/>
  <p:tag name="KSO_WM_TEMPLATE_INDEX" val="20204973"/>
</p:tagLst>
</file>

<file path=ppt/tags/tag2.xml><?xml version="1.0" encoding="utf-8"?>
<p:tagLst xmlns:p="http://schemas.openxmlformats.org/presentationml/2006/main">
  <p:tag name="KSO_WM_UNIT_ISCONTENTSTITLE" val="0"/>
  <p:tag name="KSO_WM_UNIT_ISNUMDGMTITLE" val="0"/>
  <p:tag name="KSO_WM_UNIT_PRESET_TEXT" val="单击此处添加副标题内容"/>
  <p:tag name="KSO_WM_UNIT_NOCLEAR" val="0"/>
  <p:tag name="KSO_WM_UNIT_VALUE" val="18"/>
  <p:tag name="KSO_WM_UNIT_HIGHLIGHT" val="0"/>
  <p:tag name="KSO_WM_UNIT_COMPATIBLE" val="0"/>
  <p:tag name="KSO_WM_UNIT_DIAGRAM_ISNUMVISUAL" val="0"/>
  <p:tag name="KSO_WM_UNIT_DIAGRAM_ISREFERUNIT" val="0"/>
  <p:tag name="KSO_WM_UNIT_TYPE" val="b"/>
  <p:tag name="KSO_WM_UNIT_INDEX" val="1"/>
  <p:tag name="KSO_WM_UNIT_ID" val="custom20204973_1*b*1"/>
  <p:tag name="KSO_WM_TEMPLATE_CATEGORY" val="custom"/>
  <p:tag name="KSO_WM_TEMPLATE_INDEX" val="20204973"/>
  <p:tag name="KSO_WM_UNIT_LAYERLEVEL" val="1"/>
  <p:tag name="KSO_WM_TAG_VERSION" val="1.0"/>
  <p:tag name="KSO_WM_BEAUTIFY_FLAG" val="#wm#"/>
  <p:tag name="KSO_WM_UNIT_DEFAULT_FONT" val="18;24;2"/>
  <p:tag name="KSO_WM_UNIT_BLOCK" val="0"/>
  <p:tag name="KSO_WM_UNIT_DEC_AREA_ID" val="3236c23593f0412994a49a440d96ce5c"/>
  <p:tag name="KSO_WM_CHIP_GROUPID" val="5ebd0b730ac41c4a0a525433"/>
  <p:tag name="KSO_WM_CHIP_XID" val="5ebd0b730ac41c4a0a525434"/>
  <p:tag name="KSO_WM_CHIP_FILLAREA_FILL_RULE" val="{&quot;fill_align&quot;:&quot;cm&quot;,&quot;fill_mode&quot;:&quot;adaptive&quot;,&quot;sacle_strategy&quot;:&quot;smart&quot;}"/>
  <p:tag name="KSO_WM_ASSEMBLE_CHIP_INDEX" val="dd0cc65ef28b44a2b8833041b5b639fa"/>
  <p:tag name="KSO_WM_UNIT_TEXT_FILL_FORE_SCHEMECOLOR_INDEX_BRIGHTNESS" val="0.35"/>
  <p:tag name="KSO_WM_UNIT_TEXT_FILL_FORE_SCHEMECOLOR_INDEX" val="13"/>
  <p:tag name="KSO_WM_UNIT_TEXT_FILL_TYPE" val="1"/>
  <p:tag name="KSO_WM_TEMPLATE_ASSEMBLE_XID" val="5fa2106058547e52881e3929"/>
  <p:tag name="KSO_WM_TEMPLATE_ASSEMBLE_GROUPID" val="5fa11d2ca8fc48be808123de"/>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853aab84e3e04b5ebd35bdc677676bcc"/>
  <p:tag name="KSO_WM_UNIT_DECORATE_INFO" val=""/>
  <p:tag name="KSO_WM_UNIT_SM_LIMIT_TYPE" val=""/>
  <p:tag name="KSO_WM_CHIP_FILLAREA_FILL_RULE" val="{&quot;fill_align&quot;:&quot;cm&quot;,&quot;fill_effect&quot;:[],&quot;fill_mode&quot;:&quot;full&quot;,&quot;sacle_strategy&quot;:&quot;stretch&quot;}"/>
  <p:tag name="KSO_WM_ASSEMBLE_CHIP_INDEX" val="057ab1f565774b71865554226ab1fd70"/>
</p:tagLst>
</file>

<file path=ppt/tags/tag200.xml><?xml version="1.0" encoding="utf-8"?>
<p:tagLst xmlns:p="http://schemas.openxmlformats.org/presentationml/2006/main">
  <p:tag name="KSO_WM_BEAUTIFY_FLAG" val="#wm#"/>
  <p:tag name="KSO_WM_TEMPLATE_CATEGORY" val="custom"/>
  <p:tag name="KSO_WM_TEMPLATE_INDEX" val="20204973"/>
</p:tagLst>
</file>

<file path=ppt/tags/tag201.xml><?xml version="1.0" encoding="utf-8"?>
<p:tagLst xmlns:p="http://schemas.openxmlformats.org/presentationml/2006/main">
  <p:tag name="KSO_WM_BEAUTIFY_FLAG" val="#wm#"/>
  <p:tag name="KSO_WM_TEMPLATE_CATEGORY" val="custom"/>
  <p:tag name="KSO_WM_TEMPLATE_INDEX" val="20204973"/>
</p:tagLst>
</file>

<file path=ppt/tags/tag202.xml><?xml version="1.0" encoding="utf-8"?>
<p:tagLst xmlns:p="http://schemas.openxmlformats.org/presentationml/2006/main">
  <p:tag name="commondata" val="eyJoZGlkIjoiMGFhOGViNjRjODJlZTczN2U5NzZlNjU0ODE0ZDA0ZGMifQ=="/>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ac1c93fa291c4f319fe9d0a4c4e4ac29"/>
  <p:tag name="KSO_WM_UNIT_DECORATE_INFO" val=""/>
  <p:tag name="KSO_WM_UNIT_SM_LIMIT_TYPE" val=""/>
  <p:tag name="KSO_WM_CHIP_FILLAREA_FILL_RULE" val="{&quot;fill_align&quot;:&quot;cm&quot;,&quot;fill_effect&quot;:[],&quot;fill_mode&quot;:&quot;full&quot;,&quot;sacle_strategy&quot;:&quot;stretch&quot;}"/>
  <p:tag name="KSO_WM_ASSEMBLE_CHIP_INDEX" val="0e6a72c9f0c343bf9923882b74fd15fc"/>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853aab84e3e04b5ebd35bdc677676bcc"/>
  <p:tag name="KSO_WM_UNIT_DECORATE_INFO" val=""/>
  <p:tag name="KSO_WM_UNIT_SM_LIMIT_TYPE" val=""/>
  <p:tag name="KSO_WM_CHIP_FILLAREA_FILL_RULE" val="{&quot;fill_align&quot;:&quot;cm&quot;,&quot;fill_effect&quot;:[],&quot;fill_mode&quot;:&quot;full&quot;,&quot;sacle_strategy&quot;:&quot;stretch&quot;}"/>
  <p:tag name="KSO_WM_ASSEMBLE_CHIP_INDEX" val="057ab1f565774b71865554226ab1fd70"/>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u"/>
  <p:tag name="KSO_WM_UNIT_TYPE" val="i"/>
  <p:tag name="KSO_WM_UNIT_INDEX" val="1"/>
  <p:tag name="KSO_WM_UNIT_ID" val="chip20204973_1*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df"/>
  <p:tag name="KSO_WM_UNIT_DEC_AREA_ID" val="4157f54729674201992a33d29c3da756"/>
  <p:tag name="KSO_WM_UNIT_DECORATE_INFO" val=""/>
  <p:tag name="KSO_WM_UNIT_SM_LIMIT_TYPE" val=""/>
  <p:tag name="KSO_WM_CHIP_FILLAREA_FILL_RULE" val="{&quot;fill_align&quot;:&quot;cm&quot;,&quot;fill_effect&quot;:[],&quot;fill_mode&quot;:&quot;adaptive&quot;,&quot;sacle_strategy&quot;:&quot;stretch&quot;}"/>
  <p:tag name="KSO_WM_UNIT_DEC_SUPPORTCHANGEPIC" val="0"/>
  <p:tag name="KSO_WM_UNIT_DEC_CHANGEPICRESERVED" val="1"/>
  <p:tag name="KSO_WM_ASSEMBLE_CHIP_INDEX" val="31ddf680ce8a4e1a90a5733e062f8c77"/>
</p:tagLst>
</file>

<file path=ppt/tags/tag24.xml><?xml version="1.0" encoding="utf-8"?>
<p:tagLst xmlns:p="http://schemas.openxmlformats.org/presentationml/2006/main">
  <p:tag name="KSO_WM_UNIT_ISCONTENTSTITLE" val="0"/>
  <p:tag name="KSO_WM_UNIT_ISNUMDGMTITLE" val="0"/>
  <p:tag name="KSO_WM_UNIT_NOCLEAR" val="0"/>
  <p:tag name="KSO_WM_UNIT_VALUE" val="18"/>
  <p:tag name="KSO_WM_UNIT_HIGHLIGHT" val="0"/>
  <p:tag name="KSO_WM_UNIT_COMPATIBLE" val="0"/>
  <p:tag name="KSO_WM_UNIT_DIAGRAM_ISNUMVISUAL" val="0"/>
  <p:tag name="KSO_WM_UNIT_DIAGRAM_ISREFERUNIT" val="0"/>
  <p:tag name="KSO_WM_UNIT_TYPE" val="b"/>
  <p:tag name="KSO_WM_UNIT_INDEX" val="1"/>
  <p:tag name="KSO_WM_UNIT_ID" val="custom20204973_1*b*1"/>
  <p:tag name="KSO_WM_TEMPLATE_CATEGORY" val="custom"/>
  <p:tag name="KSO_WM_TEMPLATE_INDEX" val="20204973"/>
  <p:tag name="KSO_WM_UNIT_LAYERLEVEL" val="1"/>
  <p:tag name="KSO_WM_TAG_VERSION" val="1.0"/>
  <p:tag name="KSO_WM_BEAUTIFY_FLAG" val="#wm#"/>
  <p:tag name="KSO_WM_UNIT_PRESET_TEXT" val="单击此处添加副标题内容"/>
  <p:tag name="KSO_WM_UNIT_DEFAULT_FONT" val="18;24;2"/>
  <p:tag name="KSO_WM_UNIT_BLOCK" val="0"/>
  <p:tag name="KSO_WM_UNIT_DEC_AREA_ID" val="9dde70ad0ee64597bc41c0568bc09591"/>
  <p:tag name="KSO_WM_CHIP_GROUPID" val="5ebe4d230ac41c4a0a525649"/>
  <p:tag name="KSO_WM_CHIP_XID" val="5ebe4d230ac41c4a0a52564a"/>
  <p:tag name="KSO_WM_CHIP_FILLAREA_FILL_RULE" val="{&quot;fill_align&quot;:&quot;cm&quot;,&quot;fill_mode&quot;:&quot;adaptive&quot;,&quot;sacle_strategy&quot;:&quot;smart&quot;}"/>
  <p:tag name="KSO_WM_ASSEMBLE_CHIP_INDEX" val="7849e8eb0e8f43a0ba7f976b5c8e4743"/>
  <p:tag name="KSO_WM_UNIT_TEXT_FILL_FORE_SCHEMECOLOR_INDEX_BRIGHTNESS" val="0.35"/>
  <p:tag name="KSO_WM_UNIT_TEXT_FILL_FORE_SCHEMECOLOR_INDEX" val="13"/>
  <p:tag name="KSO_WM_UNIT_TEXT_FILL_TYPE" val="1"/>
  <p:tag name="KSO_WM_TEMPLATE_ASSEMBLE_XID" val="5fa2106058547e52881e3936"/>
  <p:tag name="KSO_WM_TEMPLATE_ASSEMBLE_GROUPID" val="5fa11d2ca8fc48be808123de"/>
</p:tagLst>
</file>

<file path=ppt/tags/tag25.xml><?xml version="1.0" encoding="utf-8"?>
<p:tagLst xmlns:p="http://schemas.openxmlformats.org/presentationml/2006/main">
  <p:tag name="KSO_WM_UNIT_ISCONTENTSTITLE" val="0"/>
  <p:tag name="KSO_WM_UNIT_ISNUMDGMTITLE" val="0"/>
  <p:tag name="KSO_WM_UNIT_NOCLEAR" val="1"/>
  <p:tag name="KSO_WM_UNIT_VALUE" val="6"/>
  <p:tag name="KSO_WM_UNIT_HIGHLIGHT" val="0"/>
  <p:tag name="KSO_WM_UNIT_COMPATIBLE" val="0"/>
  <p:tag name="KSO_WM_UNIT_DIAGRAM_ISNUMVISUAL" val="0"/>
  <p:tag name="KSO_WM_UNIT_DIAGRAM_ISREFERUNIT" val="0"/>
  <p:tag name="KSO_WM_UNIT_TYPE" val="a"/>
  <p:tag name="KSO_WM_UNIT_INDEX" val="1"/>
  <p:tag name="KSO_WM_UNIT_ID" val="custom20204973_1*a*1"/>
  <p:tag name="KSO_WM_TEMPLATE_CATEGORY" val="custom"/>
  <p:tag name="KSO_WM_TEMPLATE_INDEX" val="20204973"/>
  <p:tag name="KSO_WM_UNIT_LAYERLEVEL" val="1"/>
  <p:tag name="KSO_WM_TAG_VERSION" val="1.0"/>
  <p:tag name="KSO_WM_BEAUTIFY_FLAG" val="#wm#"/>
  <p:tag name="KSO_WM_UNIT_PRESET_TEXT" val="谢谢观看"/>
  <p:tag name="KSO_WM_UNIT_DEFAULT_FONT" val="60;74;4"/>
  <p:tag name="KSO_WM_UNIT_BLOCK" val="0"/>
  <p:tag name="KSO_WM_UNIT_DEC_AREA_ID" val="e6212aac944844caaf2e1ef1b8fa1ee9"/>
  <p:tag name="KSO_WM_CHIP_GROUPID" val="5ebe4d230ac41c4a0a525649"/>
  <p:tag name="KSO_WM_CHIP_XID" val="5ebe4d230ac41c4a0a52564a"/>
  <p:tag name="KSO_WM_CHIP_FILLAREA_FILL_RULE" val="{&quot;fill_align&quot;:&quot;cm&quot;,&quot;fill_mode&quot;:&quot;adaptive&quot;,&quot;sacle_strategy&quot;:&quot;smart&quot;}"/>
  <p:tag name="KSO_WM_ASSEMBLE_CHIP_INDEX" val="7849e8eb0e8f43a0ba7f976b5c8e4743"/>
  <p:tag name="KSO_WM_UNIT_TEXT_FILL_FORE_SCHEMECOLOR_INDEX_BRIGHTNESS" val="0.15"/>
  <p:tag name="KSO_WM_UNIT_TEXT_FILL_FORE_SCHEMECOLOR_INDEX" val="13"/>
  <p:tag name="KSO_WM_UNIT_TEXT_FILL_TYPE" val="1"/>
  <p:tag name="KSO_WM_TEMPLATE_ASSEMBLE_XID" val="5fa2106058547e52881e3936"/>
  <p:tag name="KSO_WM_TEMPLATE_ASSEMBLE_GROUPID" val="5fa11d2ca8fc48be808123de"/>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ac1c93fa291c4f319fe9d0a4c4e4ac29"/>
  <p:tag name="KSO_WM_UNIT_DECORATE_INFO" val=""/>
  <p:tag name="KSO_WM_UNIT_SM_LIMIT_TYPE" val=""/>
  <p:tag name="KSO_WM_CHIP_FILLAREA_FILL_RULE" val="{&quot;fill_align&quot;:&quot;cm&quot;,&quot;fill_effect&quot;:[],&quot;fill_mode&quot;:&quot;full&quot;,&quot;sacle_strategy&quot;:&quot;stretch&quot;}"/>
  <p:tag name="KSO_WM_ASSEMBLE_CHIP_INDEX" val="0e6a72c9f0c343bf9923882b74fd15fc"/>
  <p:tag name="KSO_WM_SLIDE_BACKGROUND_TYPE" val="general"/>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853aab84e3e04b5ebd35bdc677676bcc"/>
  <p:tag name="KSO_WM_UNIT_DECORATE_INFO" val=""/>
  <p:tag name="KSO_WM_UNIT_SM_LIMIT_TYPE" val=""/>
  <p:tag name="KSO_WM_CHIP_FILLAREA_FILL_RULE" val="{&quot;fill_align&quot;:&quot;cm&quot;,&quot;fill_effect&quot;:[],&quot;fill_mode&quot;:&quot;full&quot;,&quot;sacle_strategy&quot;:&quot;stretch&quot;}"/>
  <p:tag name="KSO_WM_ASSEMBLE_CHIP_INDEX" val="057ab1f565774b71865554226ab1fd70"/>
  <p:tag name="KSO_WM_SLIDE_BACKGROUND_TYPE" val="general"/>
</p:tagLst>
</file>

<file path=ppt/tags/tag28.xml><?xml version="1.0" encoding="utf-8"?>
<p:tagLst xmlns:p="http://schemas.openxmlformats.org/presentationml/2006/main">
  <p:tag name="KSO_WM_SLIDE_BACKGROUND_TYPE" val="general"/>
</p:tagLst>
</file>

<file path=ppt/tags/tag29.xml><?xml version="1.0" encoding="utf-8"?>
<p:tagLst xmlns:p="http://schemas.openxmlformats.org/presentationml/2006/main">
  <p:tag name="KSO_WM_SLIDE_BACKGROUND_TYPE" val="general"/>
</p:tagLst>
</file>

<file path=ppt/tags/tag3.xml><?xml version="1.0" encoding="utf-8"?>
<p:tagLst xmlns:p="http://schemas.openxmlformats.org/presentationml/2006/main">
  <p:tag name="KSO_WM_UNIT_ISCONTENTSTITLE" val="0"/>
  <p:tag name="KSO_WM_UNIT_ISNUMDGMTITLE" val="0"/>
  <p:tag name="KSO_WM_UNIT_PRESET_TEXT" val="单击编辑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custom20204973_1*a*1"/>
  <p:tag name="KSO_WM_TEMPLATE_CATEGORY" val="custom"/>
  <p:tag name="KSO_WM_TEMPLATE_INDEX" val="20204973"/>
  <p:tag name="KSO_WM_UNIT_LAYERLEVEL" val="1"/>
  <p:tag name="KSO_WM_TAG_VERSION" val="1.0"/>
  <p:tag name="KSO_WM_BEAUTIFY_FLAG" val="#wm#"/>
  <p:tag name="KSO_WM_UNIT_DEFAULT_FONT" val="48;56;4"/>
  <p:tag name="KSO_WM_UNIT_BLOCK" val="0"/>
  <p:tag name="KSO_WM_UNIT_DEC_AREA_ID" val="485f20aac988428f836315e03a1a4d60"/>
  <p:tag name="KSO_WM_CHIP_GROUPID" val="5ebd0b730ac41c4a0a525433"/>
  <p:tag name="KSO_WM_CHIP_XID" val="5ebd0b730ac41c4a0a525434"/>
  <p:tag name="KSO_WM_CHIP_FILLAREA_FILL_RULE" val="{&quot;fill_align&quot;:&quot;cm&quot;,&quot;fill_mode&quot;:&quot;adaptive&quot;,&quot;sacle_strategy&quot;:&quot;smart&quot;}"/>
  <p:tag name="KSO_WM_ASSEMBLE_CHIP_INDEX" val="dd0cc65ef28b44a2b8833041b5b639fa"/>
  <p:tag name="KSO_WM_UNIT_TEXT_FILL_FORE_SCHEMECOLOR_INDEX_BRIGHTNESS" val="0.15"/>
  <p:tag name="KSO_WM_UNIT_TEXT_FILL_FORE_SCHEMECOLOR_INDEX" val="13"/>
  <p:tag name="KSO_WM_UNIT_TEXT_FILL_TYPE" val="1"/>
  <p:tag name="KSO_WM_TEMPLATE_ASSEMBLE_XID" val="5fa2106058547e52881e3929"/>
  <p:tag name="KSO_WM_TEMPLATE_ASSEMBLE_GROUPID" val="5fa11d2ca8fc48be808123de"/>
</p:tagLst>
</file>

<file path=ppt/tags/tag30.xml><?xml version="1.0" encoding="utf-8"?>
<p:tagLst xmlns:p="http://schemas.openxmlformats.org/presentationml/2006/main">
  <p:tag name="KSO_WM_SLIDE_BACKGROUND_TYPE" val="general"/>
</p:tagLst>
</file>

<file path=ppt/tags/tag31.xml><?xml version="1.0" encoding="utf-8"?>
<p:tagLst xmlns:p="http://schemas.openxmlformats.org/presentationml/2006/main">
  <p:tag name="KSO_WM_SLIDE_BACKGROUND_TYPE" val="general"/>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chip20204973_5*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3"/>
  <p:tag name="KSO_WM_UNIT_DEC_AREA_ID" val="06ad5ec1c3d54f1ebd9ec2bae17577af"/>
  <p:tag name="KSO_WM_UNIT_DECORATE_INFO" val=""/>
  <p:tag name="KSO_WM_UNIT_SM_LIMIT_TYPE" val=""/>
  <p:tag name="KSO_WM_CHIP_FILLAREA_FILL_RULE" val="{&quot;fill_align&quot;:&quot;cm&quot;,&quot;fill_effect&quot;:[],&quot;fill_mode&quot;:&quot;full&quot;,&quot;sacle_strategy&quot;:&quot;stretch&quot;}"/>
  <p:tag name="KSO_WM_ASSEMBLE_CHIP_INDEX" val="78e2e9fe9b1946058d9477684de978f8"/>
  <p:tag name="KSO_WM_SLIDE_BACKGROUND_TYPE" val="frame"/>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48db66763baa4a7db2cd81dbfd636886"/>
  <p:tag name="KSO_WM_UNIT_DECORATE_INFO" val=""/>
  <p:tag name="KSO_WM_UNIT_SM_LIMIT_TYPE" val=""/>
  <p:tag name="KSO_WM_CHIP_FILLAREA_FILL_RULE" val="{&quot;fill_align&quot;:&quot;cm&quot;,&quot;fill_effect&quot;:[],&quot;fill_mode&quot;:&quot;full&quot;,&quot;sacle_strategy&quot;:&quot;stretch&quot;}"/>
  <p:tag name="KSO_WM_ASSEMBLE_CHIP_INDEX" val="59df3a436cc145e681fa6f2d38729261"/>
  <p:tag name="KSO_WM_SLIDE_BACKGROUND_TYPE" val="frame"/>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1624fae1b3bc4a9db4bff339c5d157bd"/>
  <p:tag name="KSO_WM_UNIT_DECORATE_INFO" val=""/>
  <p:tag name="KSO_WM_UNIT_SM_LIMIT_TYPE" val=""/>
  <p:tag name="KSO_WM_CHIP_FILLAREA_FILL_RULE" val="{&quot;fill_align&quot;:&quot;cm&quot;,&quot;fill_effect&quot;:[],&quot;fill_mode&quot;:&quot;full&quot;,&quot;sacle_strategy&quot;:&quot;stretch&quot;}"/>
  <p:tag name="KSO_WM_ASSEMBLE_CHIP_INDEX" val="99a78e4fe6da47419b56317cf50a0760"/>
  <p:tag name="KSO_WM_SLIDE_BACKGROUND_TYPE" val="frame"/>
</p:tagLst>
</file>

<file path=ppt/tags/tag35.xml><?xml version="1.0" encoding="utf-8"?>
<p:tagLst xmlns:p="http://schemas.openxmlformats.org/presentationml/2006/main">
  <p:tag name="KSO_WM_SLIDE_BACKGROUND_TYPE" val="frame"/>
</p:tagLst>
</file>

<file path=ppt/tags/tag36.xml><?xml version="1.0" encoding="utf-8"?>
<p:tagLst xmlns:p="http://schemas.openxmlformats.org/presentationml/2006/main">
  <p:tag name="KSO_WM_SLIDE_BACKGROUND_TYPE" val="frame"/>
</p:tagLst>
</file>

<file path=ppt/tags/tag37.xml><?xml version="1.0" encoding="utf-8"?>
<p:tagLst xmlns:p="http://schemas.openxmlformats.org/presentationml/2006/main">
  <p:tag name="KSO_WM_SLIDE_BACKGROUND_TYPE" val="frame"/>
</p:tagLst>
</file>

<file path=ppt/tags/tag38.xml><?xml version="1.0" encoding="utf-8"?>
<p:tagLst xmlns:p="http://schemas.openxmlformats.org/presentationml/2006/main">
  <p:tag name="KSO_WM_SLIDE_BACKGROUND_TYPE" val="frame"/>
</p:tagLst>
</file>

<file path=ppt/tags/tag39.xml><?xml version="1.0" encoding="utf-8"?>
<p:tagLst xmlns:p="http://schemas.openxmlformats.org/presentationml/2006/main">
  <p:tag name="KSO_WM_SLIDE_BACKGROUND_TYPE" val="frame"/>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ac1c93fa291c4f319fe9d0a4c4e4ac29"/>
  <p:tag name="KSO_WM_UNIT_DECORATE_INFO" val=""/>
  <p:tag name="KSO_WM_UNIT_SM_LIMIT_TYPE" val=""/>
  <p:tag name="KSO_WM_CHIP_FILLAREA_FILL_RULE" val="{&quot;fill_align&quot;:&quot;cm&quot;,&quot;fill_effect&quot;:[],&quot;fill_mode&quot;:&quot;full&quot;,&quot;sacle_strategy&quot;:&quot;stretch&quot;}"/>
  <p:tag name="KSO_WM_ASSEMBLE_CHIP_INDEX" val="0e6a72c9f0c343bf9923882b74fd15fc"/>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chip20204973_5*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3"/>
  <p:tag name="KSO_WM_UNIT_DEC_AREA_ID" val="f91914cd964d4ecdbfa5ee3464b26642"/>
  <p:tag name="KSO_WM_UNIT_DECORATE_INFO" val=""/>
  <p:tag name="KSO_WM_UNIT_SM_LIMIT_TYPE" val=""/>
  <p:tag name="KSO_WM_CHIP_FILLAREA_FILL_RULE" val="{&quot;fill_align&quot;:&quot;cm&quot;,&quot;fill_effect&quot;:[],&quot;fill_mode&quot;:&quot;full&quot;,&quot;sacle_strategy&quot;:&quot;stretch&quot;}"/>
  <p:tag name="KSO_WM_ASSEMBLE_CHIP_INDEX" val="420b863bbc4841c5adc5d35e40e4d7f8"/>
  <p:tag name="KSO_WM_SLIDE_BACKGROUND_TYPE" val="leftRight"/>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b21ac9adc11f4afabaf21b165593fdea"/>
  <p:tag name="KSO_WM_UNIT_DECORATE_INFO" val=""/>
  <p:tag name="KSO_WM_UNIT_SM_LIMIT_TYPE" val=""/>
  <p:tag name="KSO_WM_CHIP_FILLAREA_FILL_RULE" val="{&quot;fill_align&quot;:&quot;cm&quot;,&quot;fill_effect&quot;:[],&quot;fill_mode&quot;:&quot;full&quot;,&quot;sacle_strategy&quot;:&quot;stretch&quot;}"/>
  <p:tag name="KSO_WM_ASSEMBLE_CHIP_INDEX" val="98cab039bb2c4ee3822af7f783d8eaf0"/>
  <p:tag name="KSO_WM_SLIDE_BACKGROUND_TYPE" val="leftRight"/>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8d4a77f0aee54009b9b05a66a884de31"/>
  <p:tag name="KSO_WM_UNIT_DECORATE_INFO" val=""/>
  <p:tag name="KSO_WM_UNIT_SM_LIMIT_TYPE" val=""/>
  <p:tag name="KSO_WM_CHIP_FILLAREA_FILL_RULE" val="{&quot;fill_align&quot;:&quot;cm&quot;,&quot;fill_effect&quot;:[],&quot;fill_mode&quot;:&quot;full&quot;,&quot;sacle_strategy&quot;:&quot;stretch&quot;}"/>
  <p:tag name="KSO_WM_ASSEMBLE_CHIP_INDEX" val="6c887b572e21473eb8f1ce5c18df8b7c"/>
  <p:tag name="KSO_WM_SLIDE_BACKGROUND_TYPE" val="leftRight"/>
</p:tagLst>
</file>

<file path=ppt/tags/tag43.xml><?xml version="1.0" encoding="utf-8"?>
<p:tagLst xmlns:p="http://schemas.openxmlformats.org/presentationml/2006/main">
  <p:tag name="KSO_WM_SLIDE_BACKGROUND_TYPE" val="leftRight"/>
</p:tagLst>
</file>

<file path=ppt/tags/tag44.xml><?xml version="1.0" encoding="utf-8"?>
<p:tagLst xmlns:p="http://schemas.openxmlformats.org/presentationml/2006/main">
  <p:tag name="KSO_WM_SLIDE_BACKGROUND_TYPE" val="leftRight"/>
</p:tagLst>
</file>

<file path=ppt/tags/tag45.xml><?xml version="1.0" encoding="utf-8"?>
<p:tagLst xmlns:p="http://schemas.openxmlformats.org/presentationml/2006/main">
  <p:tag name="KSO_WM_SLIDE_BACKGROUND_TYPE" val="leftRight"/>
</p:tagLst>
</file>

<file path=ppt/tags/tag46.xml><?xml version="1.0" encoding="utf-8"?>
<p:tagLst xmlns:p="http://schemas.openxmlformats.org/presentationml/2006/main">
  <p:tag name="KSO_WM_SLIDE_BACKGROUND_TYPE" val="leftRight"/>
</p:tagLst>
</file>

<file path=ppt/tags/tag47.xml><?xml version="1.0" encoding="utf-8"?>
<p:tagLst xmlns:p="http://schemas.openxmlformats.org/presentationml/2006/main">
  <p:tag name="KSO_WM_SLIDE_BACKGROUND_TYPE" val="leftRight"/>
</p:tagLst>
</file>

<file path=ppt/tags/tag48.xml><?xml version="1.0" encoding="utf-8"?>
<p:tagLst xmlns:p="http://schemas.openxmlformats.org/presentationml/2006/main">
  <p:tag name="KSO_WM_SLIDE_BACKGROUND_TYPE" val="leftRight"/>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chip20204973_5*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3"/>
  <p:tag name="KSO_WM_UNIT_DEC_AREA_ID" val="2b68406c309e475193fe88ca006fde8c"/>
  <p:tag name="KSO_WM_UNIT_DECORATE_INFO" val=""/>
  <p:tag name="KSO_WM_UNIT_SM_LIMIT_TYPE" val=""/>
  <p:tag name="KSO_WM_CHIP_FILLAREA_FILL_RULE" val="{&quot;fill_align&quot;:&quot;cm&quot;,&quot;fill_effect&quot;:[],&quot;fill_mode&quot;:&quot;full&quot;,&quot;sacle_strategy&quot;:&quot;stretch&quot;}"/>
  <p:tag name="KSO_WM_ASSEMBLE_CHIP_INDEX" val="e0046bc209ad49eb9a5d3cd6ed1986a8"/>
  <p:tag name="KSO_WM_SLIDE_BACKGROUND_TYPE" val="topBottom"/>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853aab84e3e04b5ebd35bdc677676bcc"/>
  <p:tag name="KSO_WM_UNIT_DECORATE_INFO" val=""/>
  <p:tag name="KSO_WM_UNIT_SM_LIMIT_TYPE" val=""/>
  <p:tag name="KSO_WM_CHIP_FILLAREA_FILL_RULE" val="{&quot;fill_align&quot;:&quot;cm&quot;,&quot;fill_effect&quot;:[],&quot;fill_mode&quot;:&quot;full&quot;,&quot;sacle_strategy&quot;:&quot;stretch&quot;}"/>
  <p:tag name="KSO_WM_ASSEMBLE_CHIP_INDEX" val="057ab1f565774b71865554226ab1fd70"/>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6f042fdf67ac419892c7721b37a3e0c0"/>
  <p:tag name="KSO_WM_UNIT_DECORATE_INFO" val=""/>
  <p:tag name="KSO_WM_UNIT_SM_LIMIT_TYPE" val=""/>
  <p:tag name="KSO_WM_CHIP_FILLAREA_FILL_RULE" val="{&quot;fill_align&quot;:&quot;cm&quot;,&quot;fill_effect&quot;:[],&quot;fill_mode&quot;:&quot;full&quot;,&quot;sacle_strategy&quot;:&quot;stretch&quot;}"/>
  <p:tag name="KSO_WM_ASSEMBLE_CHIP_INDEX" val="71e7088ae9a84056a9a6e1399db9021c"/>
  <p:tag name="KSO_WM_SLIDE_BACKGROUND_TYPE" val="topBotto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c9923c3ed01a4afcaf32f7ad3cd44d39"/>
  <p:tag name="KSO_WM_UNIT_DECORATE_INFO" val=""/>
  <p:tag name="KSO_WM_UNIT_SM_LIMIT_TYPE" val=""/>
  <p:tag name="KSO_WM_CHIP_FILLAREA_FILL_RULE" val="{&quot;fill_align&quot;:&quot;cm&quot;,&quot;fill_effect&quot;:[],&quot;fill_mode&quot;:&quot;full&quot;,&quot;sacle_strategy&quot;:&quot;stretch&quot;}"/>
  <p:tag name="KSO_WM_ASSEMBLE_CHIP_INDEX" val="d9eeebb05e444670ada210c240d874b5"/>
  <p:tag name="KSO_WM_SLIDE_BACKGROUND_TYPE" val="topBottom"/>
</p:tagLst>
</file>

<file path=ppt/tags/tag52.xml><?xml version="1.0" encoding="utf-8"?>
<p:tagLst xmlns:p="http://schemas.openxmlformats.org/presentationml/2006/main">
  <p:tag name="KSO_WM_SLIDE_BACKGROUND_TYPE" val="topBottom"/>
</p:tagLst>
</file>

<file path=ppt/tags/tag53.xml><?xml version="1.0" encoding="utf-8"?>
<p:tagLst xmlns:p="http://schemas.openxmlformats.org/presentationml/2006/main">
  <p:tag name="KSO_WM_SLIDE_BACKGROUND_TYPE" val="topBottom"/>
</p:tagLst>
</file>

<file path=ppt/tags/tag54.xml><?xml version="1.0" encoding="utf-8"?>
<p:tagLst xmlns:p="http://schemas.openxmlformats.org/presentationml/2006/main">
  <p:tag name="KSO_WM_SLIDE_BACKGROUND_TYPE" val="topBottom"/>
</p:tagLst>
</file>

<file path=ppt/tags/tag55.xml><?xml version="1.0" encoding="utf-8"?>
<p:tagLst xmlns:p="http://schemas.openxmlformats.org/presentationml/2006/main">
  <p:tag name="KSO_WM_SLIDE_BACKGROUND_TYPE" val="topBottom"/>
</p:tagLst>
</file>

<file path=ppt/tags/tag56.xml><?xml version="1.0" encoding="utf-8"?>
<p:tagLst xmlns:p="http://schemas.openxmlformats.org/presentationml/2006/main">
  <p:tag name="KSO_WM_SLIDE_BACKGROUND_TYPE" val="topBottom"/>
</p:tagLst>
</file>

<file path=ppt/tags/tag57.xml><?xml version="1.0" encoding="utf-8"?>
<p:tagLst xmlns:p="http://schemas.openxmlformats.org/presentationml/2006/main">
  <p:tag name="KSO_WM_SLIDE_BACKGROUND_TYPE" val="topBotto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chip20204973_5*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3"/>
  <p:tag name="KSO_WM_UNIT_DEC_AREA_ID" val="b355c4b4279045e3900ef122e4d0ed55"/>
  <p:tag name="KSO_WM_UNIT_DECORATE_INFO" val=""/>
  <p:tag name="KSO_WM_UNIT_SM_LIMIT_TYPE" val=""/>
  <p:tag name="KSO_WM_CHIP_FILLAREA_FILL_RULE" val="{&quot;fill_align&quot;:&quot;cm&quot;,&quot;fill_effect&quot;:[],&quot;fill_mode&quot;:&quot;full&quot;,&quot;sacle_strategy&quot;:&quot;stretch&quot;}"/>
  <p:tag name="KSO_WM_ASSEMBLE_CHIP_INDEX" val="e55caeb75ecc417da373df1a9cad0abf"/>
  <p:tag name="KSO_WM_SLIDE_BACKGROUND_TYPE" val="bottomTop"/>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e7d9627bad804cc3b372e8fe4207c507"/>
  <p:tag name="KSO_WM_UNIT_DECORATE_INFO" val=""/>
  <p:tag name="KSO_WM_UNIT_SM_LIMIT_TYPE" val=""/>
  <p:tag name="KSO_WM_CHIP_FILLAREA_FILL_RULE" val="{&quot;fill_align&quot;:&quot;cm&quot;,&quot;fill_effect&quot;:[],&quot;fill_mode&quot;:&quot;full&quot;,&quot;sacle_strategy&quot;:&quot;stretch&quot;}"/>
  <p:tag name="KSO_WM_ASSEMBLE_CHIP_INDEX" val="60446dbfcae04e239828bad220159254"/>
  <p:tag name="KSO_WM_SLIDE_BACKGROUND_TYPE" val="bottomTop"/>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2*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0"/>
  <p:tag name="KSO_WM_UNIT_DEC_AREA_ID" val="17ca7246ff8547bbbbdc7108b8a68452"/>
  <p:tag name="KSO_WM_UNIT_DECORATE_INFO" val=""/>
  <p:tag name="KSO_WM_UNIT_SM_LIMIT_TYPE" val=""/>
  <p:tag name="KSO_WM_CHIP_FILLAREA_FILL_RULE" val="{&quot;fill_align&quot;:&quot;lm&quot;,&quot;fill_effect&quot;:[],&quot;fill_mode&quot;:&quot;adaptive&quot;,&quot;sacle_strategy&quot;:&quot;stretch&quot;}"/>
  <p:tag name="KSO_WM_ASSEMBLE_CHIP_INDEX" val="949e0205fef1478f9ac4326aaf5f5790"/>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43f2fe1565714dd6bb870c4aac5f197e"/>
  <p:tag name="KSO_WM_UNIT_DECORATE_INFO" val=""/>
  <p:tag name="KSO_WM_UNIT_SM_LIMIT_TYPE" val=""/>
  <p:tag name="KSO_WM_CHIP_FILLAREA_FILL_RULE" val="{&quot;fill_align&quot;:&quot;cm&quot;,&quot;fill_effect&quot;:[],&quot;fill_mode&quot;:&quot;full&quot;,&quot;sacle_strategy&quot;:&quot;stretch&quot;}"/>
  <p:tag name="KSO_WM_ASSEMBLE_CHIP_INDEX" val="1098dc90f7cd4ce2956df219680c583f"/>
  <p:tag name="KSO_WM_SLIDE_BACKGROUND_TYPE" val="bottomTop"/>
</p:tagLst>
</file>

<file path=ppt/tags/tag61.xml><?xml version="1.0" encoding="utf-8"?>
<p:tagLst xmlns:p="http://schemas.openxmlformats.org/presentationml/2006/main">
  <p:tag name="KSO_WM_SLIDE_BACKGROUND_TYPE" val="bottomTop"/>
</p:tagLst>
</file>

<file path=ppt/tags/tag62.xml><?xml version="1.0" encoding="utf-8"?>
<p:tagLst xmlns:p="http://schemas.openxmlformats.org/presentationml/2006/main">
  <p:tag name="KSO_WM_SLIDE_BACKGROUND_TYPE" val="bottomTop"/>
</p:tagLst>
</file>

<file path=ppt/tags/tag63.xml><?xml version="1.0" encoding="utf-8"?>
<p:tagLst xmlns:p="http://schemas.openxmlformats.org/presentationml/2006/main">
  <p:tag name="KSO_WM_SLIDE_BACKGROUND_TYPE" val="bottomTop"/>
</p:tagLst>
</file>

<file path=ppt/tags/tag64.xml><?xml version="1.0" encoding="utf-8"?>
<p:tagLst xmlns:p="http://schemas.openxmlformats.org/presentationml/2006/main">
  <p:tag name="KSO_WM_SLIDE_BACKGROUND_TYPE" val="bottomTop"/>
</p:tagLst>
</file>

<file path=ppt/tags/tag65.xml><?xml version="1.0" encoding="utf-8"?>
<p:tagLst xmlns:p="http://schemas.openxmlformats.org/presentationml/2006/main">
  <p:tag name="KSO_WM_SLIDE_BACKGROUND_TYPE" val="bottomTop"/>
</p:tagLst>
</file>

<file path=ppt/tags/tag66.xml><?xml version="1.0" encoding="utf-8"?>
<p:tagLst xmlns:p="http://schemas.openxmlformats.org/presentationml/2006/main">
  <p:tag name="KSO_WM_SLIDE_BACKGROUND_TYPE" val="bottomTop"/>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chip20204973_5*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3"/>
  <p:tag name="KSO_WM_UNIT_DEC_AREA_ID" val="1bc26acadab44ca6a2b9d5b1ba2427f9"/>
  <p:tag name="KSO_WM_UNIT_DECORATE_INFO" val=""/>
  <p:tag name="KSO_WM_UNIT_SM_LIMIT_TYPE" val=""/>
  <p:tag name="KSO_WM_CHIP_FILLAREA_FILL_RULE" val="{&quot;fill_align&quot;:&quot;cm&quot;,&quot;fill_effect&quot;:[],&quot;fill_mode&quot;:&quot;full&quot;,&quot;sacle_strategy&quot;:&quot;stretch&quot;}"/>
  <p:tag name="KSO_WM_ASSEMBLE_CHIP_INDEX" val="62130a19c00642aba3160ac773d23347"/>
  <p:tag name="KSO_WM_SLIDE_BACKGROUND_TYPE" val="navigation"/>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e6818208a7484b16a64b0f473b9fd5e0"/>
  <p:tag name="KSO_WM_UNIT_DECORATE_INFO" val=""/>
  <p:tag name="KSO_WM_UNIT_SM_LIMIT_TYPE" val=""/>
  <p:tag name="KSO_WM_CHIP_FILLAREA_FILL_RULE" val="{&quot;fill_align&quot;:&quot;cm&quot;,&quot;fill_effect&quot;:[],&quot;fill_mode&quot;:&quot;full&quot;,&quot;sacle_strategy&quot;:&quot;stretch&quot;}"/>
  <p:tag name="KSO_WM_ASSEMBLE_CHIP_INDEX" val="42d358246c084d3ab2c12e6e142c76a0"/>
  <p:tag name="KSO_WM_SLIDE_BACKGROUND_TYPE" val="navigation"/>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bf49d1f3178849db889a3f84cc75b1e2"/>
  <p:tag name="KSO_WM_UNIT_DECORATE_INFO" val=""/>
  <p:tag name="KSO_WM_UNIT_SM_LIMIT_TYPE" val=""/>
  <p:tag name="KSO_WM_CHIP_FILLAREA_FILL_RULE" val="{&quot;fill_align&quot;:&quot;cm&quot;,&quot;fill_effect&quot;:[],&quot;fill_mode&quot;:&quot;full&quot;,&quot;sacle_strategy&quot;:&quot;stretch&quot;}"/>
  <p:tag name="KSO_WM_ASSEMBLE_CHIP_INDEX" val="b3cbdb30dbaa485cb9b593d1b542bb46"/>
  <p:tag name="KSO_WM_SLIDE_BACKGROUND_TYPE" val="navigation"/>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19efa605aeaf434c9d979c40b437b567"/>
  <p:tag name="KSO_WM_UNIT_DECORATE_INFO" val=""/>
  <p:tag name="KSO_WM_UNIT_SM_LIMIT_TYPE" val=""/>
  <p:tag name="KSO_WM_CHIP_FILLAREA_FILL_RULE" val="{&quot;fill_align&quot;:&quot;cm&quot;,&quot;fill_effect&quot;:[],&quot;fill_mode&quot;:&quot;full&quot;,&quot;sacle_strategy&quot;:&quot;stretch&quot;}"/>
  <p:tag name="KSO_WM_ASSEMBLE_CHIP_INDEX" val="31c9e7462d3a40e3b9b226d5d14c4675"/>
</p:tagLst>
</file>

<file path=ppt/tags/tag70.xml><?xml version="1.0" encoding="utf-8"?>
<p:tagLst xmlns:p="http://schemas.openxmlformats.org/presentationml/2006/main">
  <p:tag name="KSO_WM_SLIDE_BACKGROUND_TYPE" val="navigation"/>
</p:tagLst>
</file>

<file path=ppt/tags/tag71.xml><?xml version="1.0" encoding="utf-8"?>
<p:tagLst xmlns:p="http://schemas.openxmlformats.org/presentationml/2006/main">
  <p:tag name="KSO_WM_SLIDE_BACKGROUND_TYPE" val="navigation"/>
</p:tagLst>
</file>

<file path=ppt/tags/tag72.xml><?xml version="1.0" encoding="utf-8"?>
<p:tagLst xmlns:p="http://schemas.openxmlformats.org/presentationml/2006/main">
  <p:tag name="KSO_WM_SLIDE_BACKGROUND_TYPE" val="navigation"/>
</p:tagLst>
</file>

<file path=ppt/tags/tag73.xml><?xml version="1.0" encoding="utf-8"?>
<p:tagLst xmlns:p="http://schemas.openxmlformats.org/presentationml/2006/main">
  <p:tag name="KSO_WM_SLIDE_BACKGROUND_TYPE" val="navigation"/>
</p:tagLst>
</file>

<file path=ppt/tags/tag74.xml><?xml version="1.0" encoding="utf-8"?>
<p:tagLst xmlns:p="http://schemas.openxmlformats.org/presentationml/2006/main">
  <p:tag name="KSO_WM_SLIDE_BACKGROUND_TYPE" val="navigation"/>
</p:tagLst>
</file>

<file path=ppt/tags/tag75.xml><?xml version="1.0" encoding="utf-8"?>
<p:tagLst xmlns:p="http://schemas.openxmlformats.org/presentationml/2006/main">
  <p:tag name="KSO_WM_SLIDE_BACKGROUND_TYPE" val="navigation"/>
</p:tagLst>
</file>

<file path=ppt/tags/tag76.xml><?xml version="1.0" encoding="utf-8"?>
<p:tagLst xmlns:p="http://schemas.openxmlformats.org/presentationml/2006/main">
  <p:tag name="KSO_WM_SLIDE_BACKGROUND_TYPE" val="navigation"/>
</p:tagLst>
</file>

<file path=ppt/tags/tag77.xml><?xml version="1.0" encoding="utf-8"?>
<p:tagLst xmlns:p="http://schemas.openxmlformats.org/presentationml/2006/main">
  <p:tag name="KSO_WM_SLIDE_BACKGROUND_TYPE" val="navigation"/>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chip20204973_5*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3"/>
  <p:tag name="KSO_WM_UNIT_DEC_AREA_ID" val="244b8b18de2c4ab4b3a0ad355d09482c"/>
  <p:tag name="KSO_WM_UNIT_DECORATE_INFO" val=""/>
  <p:tag name="KSO_WM_UNIT_SM_LIMIT_TYPE" val=""/>
  <p:tag name="KSO_WM_CHIP_FILLAREA_FILL_RULE" val="{&quot;fill_align&quot;:&quot;cm&quot;,&quot;fill_effect&quot;:[],&quot;fill_mode&quot;:&quot;full&quot;,&quot;sacle_strategy&quot;:&quot;stretch&quot;}"/>
  <p:tag name="KSO_WM_ASSEMBLE_CHIP_INDEX" val="09a44b1eaa2f4e25bb6e562aacb16cdd"/>
  <p:tag name="KSO_WM_SLIDE_BACKGROUND_TYPE" val="belt"/>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3*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1"/>
  <p:tag name="KSO_WM_UNIT_DEC_AREA_ID" val="acd01a3df57b460e83f1a669869686a0"/>
  <p:tag name="KSO_WM_UNIT_DECORATE_INFO" val=""/>
  <p:tag name="KSO_WM_UNIT_SM_LIMIT_TYPE" val=""/>
  <p:tag name="KSO_WM_CHIP_FILLAREA_FILL_RULE" val="{&quot;fill_align&quot;:&quot;cm&quot;,&quot;fill_effect&quot;:[],&quot;fill_mode&quot;:&quot;full&quot;,&quot;sacle_strategy&quot;:&quot;stretch&quot;}"/>
  <p:tag name="KSO_WM_ASSEMBLE_CHIP_INDEX" val="78aa3dd335dc46a6a09565f3458d7ead"/>
  <p:tag name="KSO_WM_SLIDE_BACKGROUND_TYPE" val="belt"/>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a9c86af60f604e649374aa0f7500e8da"/>
  <p:tag name="KSO_WM_UNIT_DECORATE_INFO" val=""/>
  <p:tag name="KSO_WM_UNIT_SM_LIMIT_TYPE" val=""/>
  <p:tag name="KSO_WM_CHIP_FILLAREA_FILL_RULE" val="{&quot;fill_align&quot;:&quot;cm&quot;,&quot;fill_effect&quot;:[],&quot;fill_mode&quot;:&quot;full&quot;,&quot;sacle_strategy&quot;:&quot;stretch&quot;}"/>
  <p:tag name="KSO_WM_ASSEMBLE_CHIP_INDEX" val="b007d8cd83c949ed82e07cde858ef8bd"/>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t"/>
  <p:tag name="KSO_WM_UNIT_TYPE" val="i"/>
  <p:tag name="KSO_WM_UNIT_INDEX" val="1"/>
  <p:tag name="KSO_WM_UNIT_ID" val="chip20204973_4*i*1"/>
  <p:tag name="KSO_WM_TEMPLATE_CATEGORY" val="chip"/>
  <p:tag name="KSO_WM_TEMPLATE_INDEX" val="20204973"/>
  <p:tag name="KSO_WM_UNIT_LAYERLEVEL" val="1"/>
  <p:tag name="KSO_WM_TAG_VERSION" val="1.0"/>
  <p:tag name="KSO_WM_BEAUTIFY_FLAG" val="#wm#"/>
  <p:tag name="KSO_WM_CHIP_GROUPID" val="5fa11d2ca8fc48be808123de"/>
  <p:tag name="KSO_WM_CHIP_XID" val="5fa11d2ca8fc48be808123e2"/>
  <p:tag name="KSO_WM_UNIT_DEC_AREA_ID" val="f03106e07b6c46fea893527c3f7488ff"/>
  <p:tag name="KSO_WM_UNIT_DECORATE_INFO" val=""/>
  <p:tag name="KSO_WM_UNIT_SM_LIMIT_TYPE" val=""/>
  <p:tag name="KSO_WM_CHIP_FILLAREA_FILL_RULE" val="{&quot;fill_align&quot;:&quot;cm&quot;,&quot;fill_effect&quot;:[],&quot;fill_mode&quot;:&quot;full&quot;,&quot;sacle_strategy&quot;:&quot;stretch&quot;}"/>
  <p:tag name="KSO_WM_ASSEMBLE_CHIP_INDEX" val="bf450bd121a14eafb73689bb9ce37f68"/>
  <p:tag name="KSO_WM_SLIDE_BACKGROUND_TYPE" val="belt"/>
</p:tagLst>
</file>

<file path=ppt/tags/tag81.xml><?xml version="1.0" encoding="utf-8"?>
<p:tagLst xmlns:p="http://schemas.openxmlformats.org/presentationml/2006/main">
  <p:tag name="KSO_WM_SLIDE_BACKGROUND_TYPE" val="belt"/>
</p:tagLst>
</file>

<file path=ppt/tags/tag82.xml><?xml version="1.0" encoding="utf-8"?>
<p:tagLst xmlns:p="http://schemas.openxmlformats.org/presentationml/2006/main">
  <p:tag name="KSO_WM_SLIDE_BACKGROUND_TYPE" val="belt"/>
</p:tagLst>
</file>

<file path=ppt/tags/tag83.xml><?xml version="1.0" encoding="utf-8"?>
<p:tagLst xmlns:p="http://schemas.openxmlformats.org/presentationml/2006/main">
  <p:tag name="KSO_WM_SLIDE_BACKGROUND_TYPE" val="belt"/>
</p:tagLst>
</file>

<file path=ppt/tags/tag84.xml><?xml version="1.0" encoding="utf-8"?>
<p:tagLst xmlns:p="http://schemas.openxmlformats.org/presentationml/2006/main">
  <p:tag name="KSO_WM_SLIDE_BACKGROUND_TYPE" val="belt"/>
</p:tagLst>
</file>

<file path=ppt/tags/tag85.xml><?xml version="1.0" encoding="utf-8"?>
<p:tagLst xmlns:p="http://schemas.openxmlformats.org/presentationml/2006/main">
  <p:tag name="KSO_WM_SLIDE_BACKGROUND_TYPE" val="belt"/>
</p:tagLst>
</file>

<file path=ppt/tags/tag86.xml><?xml version="1.0" encoding="utf-8"?>
<p:tagLst xmlns:p="http://schemas.openxmlformats.org/presentationml/2006/main">
  <p:tag name="KSO_WM_TEMPLATE_CATEGORY" val="custom"/>
  <p:tag name="KSO_WM_TEMPLATE_INDEX" val="20204973"/>
</p:tagLst>
</file>

<file path=ppt/tags/tag87.xml><?xml version="1.0" encoding="utf-8"?>
<p:tagLst xmlns:p="http://schemas.openxmlformats.org/presentationml/2006/main">
  <p:tag name="KSO_WM_TEMPLATE_CATEGORY" val="custom"/>
  <p:tag name="KSO_WM_TEMPLATE_INDEX" val="20204973"/>
</p:tagLst>
</file>

<file path=ppt/tags/tag88.xml><?xml version="1.0" encoding="utf-8"?>
<p:tagLst xmlns:p="http://schemas.openxmlformats.org/presentationml/2006/main">
  <p:tag name="KSO_WM_BEAUTIFY_FLAG" val="#wm#"/>
  <p:tag name="KSO_WM_TAG_VERSION" val="1.0"/>
  <p:tag name="KSO_WM_TEMPLATE_CATEGORY" val="custom"/>
  <p:tag name="KSO_WM_TEMPLATE_INDEX" val="20204973"/>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04973_1*i*1"/>
  <p:tag name="KSO_WM_TEMPLATE_CATEGORY" val="custom"/>
  <p:tag name="KSO_WM_TEMPLATE_INDEX" val="20204973"/>
  <p:tag name="KSO_WM_UNIT_LAYERLEVEL" val="1"/>
  <p:tag name="KSO_WM_TAG_VERSION" val="1.0"/>
  <p:tag name="KSO_WM_BEAUTIFY_FLAG" val="#wm#"/>
  <p:tag name="KSO_WM_UNIT_BLOCK" val="0"/>
  <p:tag name="KSO_WM_UNIT_SM_LIMIT_TYPE" val="2"/>
  <p:tag name="KSO_WM_UNIT_DEC_AREA_ID" val="c994da04655344f5bd71f5ee9254ea8d"/>
  <p:tag name="KSO_WM_UNIT_DECORATE_INFO" val="{&quot;DecorateInfoH&quot;:{&quot;IsAbs&quot;:true},&quot;DecorateInfoW&quot;:{&quot;IsAbs&quot;:true},&quot;DecorateInfoX&quot;:{&quot;IsAbs&quot;:true,&quot;Pos&quot;:1},&quot;DecorateInfoY&quot;:{&quot;IsAbs&quot;:true,&quot;Pos&quot;:1},&quot;ReferentInfo&quot;:{&quot;Id&quot;:&quot;ac58a81e2a054aa38283207c6fe9cec9&quot;,&quot;X&quot;:{&quot;Pos&quot;:1},&quot;Y&quot;:{&quot;Pos&quot;:1}},&quot;whChangeMode&quot;:0}"/>
  <p:tag name="KSO_WM_CHIP_GROUPID" val="5ebd0b730ac41c4a0a525433"/>
  <p:tag name="KSO_WM_CHIP_XID" val="5ebd0b730ac41c4a0a525434"/>
  <p:tag name="KSO_WM_CHIP_FILLAREA_FILL_RULE" val="{&quot;fill_align&quot;:&quot;cm&quot;,&quot;fill_mode&quot;:&quot;adaptive&quot;,&quot;sacle_strategy&quot;:&quot;smart&quot;}"/>
  <p:tag name="KSO_WM_UNIT_DEC_SUPPORTCHANGEPIC" val="0"/>
  <p:tag name="KSO_WM_UNIT_DEC_CHANGEPICRESERVED" val="0"/>
  <p:tag name="KSO_WM_ASSEMBLE_CHIP_INDEX" val="dd0cc65ef28b44a2b8833041b5b639fa"/>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5"/>
</p:tagLst>
</file>

<file path=ppt/tags/tag9.xml><?xml version="1.0" encoding="utf-8"?>
<p:tagLst xmlns:p="http://schemas.openxmlformats.org/presentationml/2006/main">
  <p:tag name="KSO_WM_UNIT_ISCONTENTSTITLE" val="0"/>
  <p:tag name="KSO_WM_UNIT_ISNUMDGMTITLE" val="0"/>
  <p:tag name="KSO_WM_UNIT_NOCLEAR" val="0"/>
  <p:tag name="KSO_WM_UNIT_VALUE" val="87"/>
  <p:tag name="KSO_WM_UNIT_HIGHLIGHT" val="0"/>
  <p:tag name="KSO_WM_UNIT_COMPATIBLE" val="0"/>
  <p:tag name="KSO_WM_UNIT_DIAGRAM_ISNUMVISUAL" val="0"/>
  <p:tag name="KSO_WM_UNIT_DIAGRAM_ISREFERUNIT" val="0"/>
  <p:tag name="KSO_WM_UNIT_TYPE" val="b"/>
  <p:tag name="KSO_WM_UNIT_INDEX" val="1"/>
  <p:tag name="KSO_WM_UNIT_ID" val="custom20204973_1*b*1"/>
  <p:tag name="KSO_WM_TEMPLATE_CATEGORY" val="custom"/>
  <p:tag name="KSO_WM_TEMPLATE_INDEX" val="20204973"/>
  <p:tag name="KSO_WM_UNIT_LAYERLEVEL" val="1"/>
  <p:tag name="KSO_WM_TAG_VERSION" val="1.0"/>
  <p:tag name="KSO_WM_BEAUTIFY_FLAG" val="#wm#"/>
  <p:tag name="KSO_WM_UNIT_PRESET_TEXT" val="单击此处添加副标题内容"/>
  <p:tag name="KSO_WM_UNIT_DEFAULT_FONT" val="14;18;2"/>
  <p:tag name="KSO_WM_UNIT_BLOCK" val="0"/>
  <p:tag name="KSO_WM_UNIT_DEC_AREA_ID" val="df2c97f841a4440f84884784a6aad4e1"/>
  <p:tag name="KSO_WM_CHIP_GROUPID" val="5ebe40d00ac41c4a0a525616"/>
  <p:tag name="KSO_WM_CHIP_XID" val="5ebe40d00ac41c4a0a525617"/>
  <p:tag name="KSO_WM_CHIP_FILLAREA_FILL_RULE" val="{&quot;fill_align&quot;:&quot;cm&quot;,&quot;fill_mode&quot;:&quot;adaptive&quot;,&quot;sacle_strategy&quot;:&quot;smart&quot;}"/>
  <p:tag name="KSO_WM_ASSEMBLE_CHIP_INDEX" val="b226c1057b664353acbb9b64b4788395"/>
  <p:tag name="KSO_WM_UNIT_TEXT_FILL_FORE_SCHEMECOLOR_INDEX_BRIGHTNESS" val="0.35"/>
  <p:tag name="KSO_WM_UNIT_TEXT_FILL_FORE_SCHEMECOLOR_INDEX" val="13"/>
  <p:tag name="KSO_WM_UNIT_TEXT_FILL_TYPE" val="1"/>
  <p:tag name="KSO_WM_TEMPLATE_ASSEMBLE_XID" val="5fa2106058547e52881e3917"/>
  <p:tag name="KSO_WM_TEMPLATE_ASSEMBLE_GROUPID" val="5fa11d2ca8fc48be808123de"/>
</p:tagLst>
</file>

<file path=ppt/tags/tag90.xml><?xml version="1.0" encoding="utf-8"?>
<p:tagLst xmlns:p="http://schemas.openxmlformats.org/presentationml/2006/main">
  <p:tag name="KSO_WM_UNIT_ISCONTENTSTITLE" val="0"/>
  <p:tag name="KSO_WM_UNIT_ISNUMDGMTITLE" val="0"/>
  <p:tag name="KSO_WM_UNIT_PRESET_TEXT" val="单击此处添加副标题内容"/>
  <p:tag name="KSO_WM_UNIT_NOCLEAR" val="0"/>
  <p:tag name="KSO_WM_UNIT_VALUE" val="18"/>
  <p:tag name="KSO_WM_UNIT_HIGHLIGHT" val="0"/>
  <p:tag name="KSO_WM_UNIT_COMPATIBLE" val="0"/>
  <p:tag name="KSO_WM_UNIT_DIAGRAM_ISNUMVISUAL" val="0"/>
  <p:tag name="KSO_WM_UNIT_DIAGRAM_ISREFERUNIT" val="0"/>
  <p:tag name="KSO_WM_UNIT_TYPE" val="b"/>
  <p:tag name="KSO_WM_UNIT_INDEX" val="1"/>
  <p:tag name="KSO_WM_UNIT_ID" val="custom20204973_1*b*1"/>
  <p:tag name="KSO_WM_TEMPLATE_CATEGORY" val="custom"/>
  <p:tag name="KSO_WM_TEMPLATE_INDEX" val="20204973"/>
  <p:tag name="KSO_WM_UNIT_LAYERLEVEL" val="1"/>
  <p:tag name="KSO_WM_TAG_VERSION" val="1.0"/>
  <p:tag name="KSO_WM_BEAUTIFY_FLAG" val="#wm#"/>
  <p:tag name="KSO_WM_UNIT_DEFAULT_FONT" val="18;24;2"/>
  <p:tag name="KSO_WM_UNIT_BLOCK" val="0"/>
  <p:tag name="KSO_WM_UNIT_DEC_AREA_ID" val="3236c23593f0412994a49a440d96ce5c"/>
  <p:tag name="KSO_WM_CHIP_GROUPID" val="5ebd0b730ac41c4a0a525433"/>
  <p:tag name="KSO_WM_CHIP_XID" val="5ebd0b730ac41c4a0a525434"/>
  <p:tag name="KSO_WM_CHIP_FILLAREA_FILL_RULE" val="{&quot;fill_align&quot;:&quot;cm&quot;,&quot;fill_mode&quot;:&quot;adaptive&quot;,&quot;sacle_strategy&quot;:&quot;smart&quot;}"/>
  <p:tag name="KSO_WM_ASSEMBLE_CHIP_INDEX" val="dd0cc65ef28b44a2b8833041b5b639fa"/>
  <p:tag name="KSO_WM_UNIT_TEXT_FILL_FORE_SCHEMECOLOR_INDEX_BRIGHTNESS" val="0.35"/>
  <p:tag name="KSO_WM_UNIT_TEXT_FILL_FORE_SCHEMECOLOR_INDEX" val="13"/>
  <p:tag name="KSO_WM_UNIT_TEXT_FILL_TYPE" val="1"/>
</p:tagLst>
</file>

<file path=ppt/tags/tag91.xml><?xml version="1.0" encoding="utf-8"?>
<p:tagLst xmlns:p="http://schemas.openxmlformats.org/presentationml/2006/main">
  <p:tag name="KSO_WM_UNIT_ISCONTENTSTITLE" val="0"/>
  <p:tag name="KSO_WM_UNIT_ISNUMDGMTITLE" val="0"/>
  <p:tag name="KSO_WM_UNIT_PRESET_TEXT" val="单击编辑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custom20204973_1*a*1"/>
  <p:tag name="KSO_WM_TEMPLATE_CATEGORY" val="custom"/>
  <p:tag name="KSO_WM_TEMPLATE_INDEX" val="20204973"/>
  <p:tag name="KSO_WM_UNIT_LAYERLEVEL" val="1"/>
  <p:tag name="KSO_WM_TAG_VERSION" val="1.0"/>
  <p:tag name="KSO_WM_BEAUTIFY_FLAG" val="#wm#"/>
  <p:tag name="KSO_WM_UNIT_DEFAULT_FONT" val="48;56;4"/>
  <p:tag name="KSO_WM_UNIT_BLOCK" val="0"/>
  <p:tag name="KSO_WM_UNIT_DEC_AREA_ID" val="485f20aac988428f836315e03a1a4d60"/>
  <p:tag name="KSO_WM_CHIP_GROUPID" val="5ebd0b730ac41c4a0a525433"/>
  <p:tag name="KSO_WM_CHIP_XID" val="5ebd0b730ac41c4a0a525434"/>
  <p:tag name="KSO_WM_CHIP_FILLAREA_FILL_RULE" val="{&quot;fill_align&quot;:&quot;cm&quot;,&quot;fill_mode&quot;:&quot;adaptive&quot;,&quot;sacle_strategy&quot;:&quot;smart&quot;}"/>
  <p:tag name="KSO_WM_ASSEMBLE_CHIP_INDEX" val="dd0cc65ef28b44a2b8833041b5b639fa"/>
  <p:tag name="KSO_WM_UNIT_TEXT_FILL_FORE_SCHEMECOLOR_INDEX_BRIGHTNESS" val="0.15"/>
  <p:tag name="KSO_WM_UNIT_TEXT_FILL_FORE_SCHEMECOLOR_INDEX" val="13"/>
  <p:tag name="KSO_WM_UNIT_TEXT_FILL_TYPE"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custom20204973_1*i*2"/>
  <p:tag name="KSO_WM_TEMPLATE_CATEGORY" val="custom"/>
  <p:tag name="KSO_WM_TEMPLATE_INDEX" val="20204973"/>
  <p:tag name="KSO_WM_UNIT_LAYERLEVEL" val="1"/>
  <p:tag name="KSO_WM_TAG_VERSION" val="1.0"/>
  <p:tag name="KSO_WM_BEAUTIFY_FLAG" val="#wm#"/>
  <p:tag name="KSO_WM_UNIT_DEFAULT_FONT" val="24;44;4"/>
  <p:tag name="KSO_WM_UNIT_BLOCK" val="0"/>
  <p:tag name="KSO_WM_UNIT_SM_LIMIT_TYPE" val="2"/>
  <p:tag name="KSO_WM_UNIT_DEC_AREA_ID" val="ac58a81e2a054aa38283207c6fe9cec9"/>
  <p:tag name="KSO_WM_UNIT_DECORATE_INFO" val="{&quot;DecorateInfoH&quot;:{&quot;IsAbs&quot;:true},&quot;DecorateInfoW&quot;:{&quot;IsAbs&quot;:true},&quot;DecorateInfoX&quot;:{&quot;IsAbs&quot;:true,&quot;Pos&quot;:0},&quot;DecorateInfoY&quot;:{&quot;IsAbs&quot;:true,&quot;Pos&quot;:2},&quot;ReferentInfo&quot;:{&quot;Id&quot;:&quot;485f20aac988428f836315e03a1a4d60;3236c23593f0412994a49a440d96ce5c&quot;,&quot;X&quot;:{&quot;Pos&quot;:0},&quot;Y&quot;:{&quot;Pos&quot;:0}},&quot;whChangeMode&quot;:0}"/>
  <p:tag name="KSO_WM_CHIP_GROUPID" val="5ebd0b730ac41c4a0a525433"/>
  <p:tag name="KSO_WM_CHIP_XID" val="5ebd0b730ac41c4a0a525434"/>
  <p:tag name="KSO_WM_CHIP_FILLAREA_FILL_RULE" val="{&quot;fill_align&quot;:&quot;cm&quot;,&quot;fill_mode&quot;:&quot;adaptive&quot;,&quot;sacle_strategy&quot;:&quot;smart&quot;}"/>
  <p:tag name="KSO_WM_UNIT_DEC_SUPPORTCHANGEPIC" val="0"/>
  <p:tag name="KSO_WM_UNIT_DEC_CHANGEPICRESERVED" val="0"/>
  <p:tag name="KSO_WM_ASSEMBLE_CHIP_INDEX" val="dd0cc65ef28b44a2b8833041b5b639fa"/>
  <p:tag name="KSO_WM_UNIT_TEXT_FILL_FORE_SCHEMECOLOR_INDEX_BRIGHTNESS" val="0"/>
  <p:tag name="KSO_WM_UNIT_TEXT_FILL_FORE_SCHEMECOLOR_INDEX" val="14"/>
  <p:tag name="KSO_WM_UNIT_TEXT_FILL_TYPE" val="1"/>
  <p:tag name="KSO_WM_UNIT_VALUE" val="5"/>
</p:tagLst>
</file>

<file path=ppt/tags/tag93.xml><?xml version="1.0" encoding="utf-8"?>
<p:tagLst xmlns:p="http://schemas.openxmlformats.org/presentationml/2006/main">
  <p:tag name="KSO_WM_CHIP_INFOS" val="{&quot;layout_type&quot;:&quot;forleft&quot;,&quot;slide_type&quot;:[&quot;title&quot;],&quot;aspect_ratio&quot;:&quot;16:9&quot;}"/>
  <p:tag name="KSO_WM_CHIP_XID" val="5ebe041a0ac41c4a0a52557b"/>
  <p:tag name="KSO_WM_CHIP_FILLPROP" val="[[{&quot;fill_id&quot;:&quot;d4089bcb58db42069348158c66880bc0&quot;,&quot;fill_align&quot;:&quot;cm&quot;,&quot;text_align&quot;:&quot;lm&quot;,&quot;text_direction&quot;:&quot;horizontal&quot;,&quot;chip_types&quot;:[&quot;text&quot;,&quot;header&quot;]}]]"/>
  <p:tag name="KSO_WM_SLIDE_ID" val="custom20204973_1"/>
  <p:tag name="KSO_WM_TEMPLATE_SUBCATEGORY" val="21"/>
  <p:tag name="KSO_WM_TEMPLATE_MASTER_TYPE" val="1"/>
  <p:tag name="KSO_WM_TEMPLATE_COLOR_TYPE" val="1"/>
  <p:tag name="KSO_WM_SLIDE_TYPE" val="title"/>
  <p:tag name="KSO_WM_SLIDE_SUBTYPE" val="pureTxt"/>
  <p:tag name="KSO_WM_SLIDE_ITEM_CNT" val="0"/>
  <p:tag name="KSO_WM_SLIDE_INDEX" val="1"/>
  <p:tag name="KSO_WM_SLIDE_SIZE" val="380*460"/>
  <p:tag name="KSO_WM_SLIDE_POSITION" val="60*39"/>
  <p:tag name="KSO_WM_TAG_VERSION" val="1.0"/>
  <p:tag name="KSO_WM_BEAUTIFY_FLAG" val="#wm#"/>
  <p:tag name="KSO_WM_TEMPLATE_CATEGORY" val="custom"/>
  <p:tag name="KSO_WM_TEMPLATE_INDEX" val="20204973"/>
  <p:tag name="KSO_WM_SLIDE_LAYOUT" val="a_b"/>
  <p:tag name="KSO_WM_SLIDE_LAYOUT_CNT" val="1_1"/>
  <p:tag name="KSO_WM_CHIP_GROUPID" val="5ebf6661ddc3daf3fef3f760"/>
  <p:tag name="KSO_WM_SLIDE_LAYOUT_INFO" val="{&quot;id&quot;:&quot;2020-11-04T10:22:38&quot;,&quot;maxSize&quot;:{&quot;size1&quot;:63.41043882016782},&quot;minSize&quot;:{&quot;size1&quot;:51.91043882016782},&quot;normalSize&quot;:{&quot;size1&quot;:57.91043882016782},&quot;subLayout&quot;:[{&quot;id&quot;:&quot;2020-11-04T10:22:38&quot;,&quot;margin&quot;:{&quot;bottom&quot;:0.20284411311149597,&quot;left&quot;:3.3866944313049316,&quot;right&quot;:17.074310302734375,&quot;top&quot;:8.548385620117188},&quot;type&quot;:0},{&quot;id&quot;:&quot;2020-11-04T10:22:38&quot;,&quot;margin&quot;:{&quot;bottom&quot;:6.465121746063232,&quot;left&quot;:3.3866944313049316,&quot;right&quot;:17.074310302734375,&quot;top&quot;:0.24671435356140137},&quot;type&quot;:0}],&quot;type&quot;:0}"/>
  <p:tag name="KSO_WM_SLIDE_BK_DARK_LIGHT" val="2"/>
  <p:tag name="KSO_WM_SLIDE_BACKGROUND_TYPE" val="general"/>
  <p:tag name="KSO_WM_SLIDE_SUPPORT_FEATURE_TYPE" val="0"/>
  <p:tag name="KSO_WM_TEMPLATE_MASTER_THUMB_INDEX" val="13"/>
  <p:tag name="KSO_WM_TEMPLATE_ASSEMBLE_XID" val="5fa2106058547e52881e3929"/>
  <p:tag name="KSO_WM_TEMPLATE_ASSEMBLE_GROUPID" val="5fa11d2ca8fc48be808123de"/>
  <p:tag name="KSO_WM_TEMPLATE_THUMBS_INDEX" val="1、2、3、4、7、39"/>
</p:tagLst>
</file>

<file path=ppt/tags/tag94.xml><?xml version="1.0" encoding="utf-8"?>
<p:tagLst xmlns:p="http://schemas.openxmlformats.org/presentationml/2006/main">
  <p:tag name="KSO_WM_BEAUTIFY_FLAG" val="#wm#"/>
  <p:tag name="KSO_WM_TEMPLATE_CATEGORY" val="custom"/>
  <p:tag name="KSO_WM_TEMPLATE_INDEX" val="20204973"/>
</p:tagLst>
</file>

<file path=ppt/tags/tag95.xml><?xml version="1.0" encoding="utf-8"?>
<p:tagLst xmlns:p="http://schemas.openxmlformats.org/presentationml/2006/main">
  <p:tag name="KSO_WM_BEAUTIFY_FLAG" val="#wm#"/>
  <p:tag name="KSO_WM_TEMPLATE_CATEGORY" val="custom"/>
  <p:tag name="KSO_WM_TEMPLATE_INDEX" val="20204973"/>
</p:tagLst>
</file>

<file path=ppt/tags/tag96.xml><?xml version="1.0" encoding="utf-8"?>
<p:tagLst xmlns:p="http://schemas.openxmlformats.org/presentationml/2006/main">
  <p:tag name="KSO_WM_BEAUTIFY_FLAG" val="#wm#"/>
  <p:tag name="KSO_WM_TEMPLATE_CATEGORY" val="custom"/>
  <p:tag name="KSO_WM_TEMPLATE_INDEX" val="20204973"/>
</p:tagLst>
</file>

<file path=ppt/tags/tag97.xml><?xml version="1.0" encoding="utf-8"?>
<p:tagLst xmlns:p="http://schemas.openxmlformats.org/presentationml/2006/main">
  <p:tag name="KSO_WM_BEAUTIFY_FLAG" val="#wm#"/>
  <p:tag name="KSO_WM_TEMPLATE_CATEGORY" val="custom"/>
  <p:tag name="KSO_WM_TEMPLATE_INDEX" val="20204973"/>
</p:tagLst>
</file>

<file path=ppt/tags/tag98.xml><?xml version="1.0" encoding="utf-8"?>
<p:tagLst xmlns:p="http://schemas.openxmlformats.org/presentationml/2006/main">
  <p:tag name="KSO_WM_BEAUTIFY_FLAG" val="#wm#"/>
  <p:tag name="KSO_WM_TEMPLATE_CATEGORY" val="custom"/>
  <p:tag name="KSO_WM_TEMPLATE_INDEX" val="20204973"/>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WPS">
  <a:themeElements>
    <a:clrScheme name="WPS">
      <a:dk1>
        <a:srgbClr val="000000"/>
      </a:dk1>
      <a:lt1>
        <a:srgbClr val="FFFFFF"/>
      </a:lt1>
      <a:dk2>
        <a:srgbClr val="0F1423"/>
      </a:dk2>
      <a:lt2>
        <a:srgbClr val="FFFFFF"/>
      </a:lt2>
      <a:accent1>
        <a:srgbClr val="4874CB"/>
      </a:accent1>
      <a:accent2>
        <a:srgbClr val="E6724B"/>
      </a:accent2>
      <a:accent3>
        <a:srgbClr val="EFBB1F"/>
      </a:accent3>
      <a:accent4>
        <a:srgbClr val="75BD42"/>
      </a:accent4>
      <a:accent5>
        <a:srgbClr val="30C0B4"/>
      </a:accent5>
      <a:accent6>
        <a:srgbClr val="E05269"/>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FFFFF"/>
      </a:lt1>
      <a:dk2>
        <a:srgbClr val="CBE2F6"/>
      </a:dk2>
      <a:lt2>
        <a:srgbClr val="E4F0FB"/>
      </a:lt2>
      <a:accent1>
        <a:srgbClr val="157FD9"/>
      </a:accent1>
      <a:accent2>
        <a:srgbClr val="00808B"/>
      </a:accent2>
      <a:accent3>
        <a:srgbClr val="0E7333"/>
      </a:accent3>
      <a:accent4>
        <a:srgbClr val="465A0A"/>
      </a:accent4>
      <a:accent5>
        <a:srgbClr val="983505"/>
      </a:accent5>
      <a:accent6>
        <a:srgbClr val="D8151D"/>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16044</Words>
  <Application>WPS 演示</Application>
  <PresentationFormat>宽屏</PresentationFormat>
  <Paragraphs>600</Paragraphs>
  <Slides>51</Slides>
  <Notes>0</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51</vt:i4>
      </vt:variant>
    </vt:vector>
  </HeadingPairs>
  <TitlesOfParts>
    <vt:vector size="66" baseType="lpstr">
      <vt:lpstr>Arial</vt:lpstr>
      <vt:lpstr>宋体</vt:lpstr>
      <vt:lpstr>Wingdings</vt:lpstr>
      <vt:lpstr>微软雅黑</vt:lpstr>
      <vt:lpstr>汉仪旗黑-85S</vt:lpstr>
      <vt:lpstr>黑体</vt:lpstr>
      <vt:lpstr>Arial Unicode MS</vt:lpstr>
      <vt:lpstr>Calibri</vt:lpstr>
      <vt:lpstr>等线</vt:lpstr>
      <vt:lpstr>Cambria Math</vt:lpstr>
      <vt:lpstr>Menlo</vt:lpstr>
      <vt:lpstr>Segoe Print</vt:lpstr>
      <vt:lpstr>-apple-system</vt:lpstr>
      <vt:lpstr>WPS</vt:lpstr>
      <vt:lpstr>1_Office 主题​​</vt:lpstr>
      <vt:lpstr>数据库系统</vt:lpstr>
      <vt:lpstr>PowerPoint 演示文稿</vt:lpstr>
      <vt:lpstr>DB、LLM、DB4LLM基础概念介绍</vt:lpstr>
      <vt:lpstr>基础概念解读</vt:lpstr>
      <vt:lpstr>DB4LLM与普通DB的区别</vt:lpstr>
      <vt:lpstr>DB4LLM与普通DB的区别</vt:lpstr>
      <vt:lpstr>数据库推动大模型优化发展</vt:lpstr>
      <vt:lpstr>二、数据库推动大模型优化发展</vt:lpstr>
      <vt:lpstr>二、数据库推动大模型优化发展</vt:lpstr>
      <vt:lpstr>二、数据库推动大模型优化发展</vt:lpstr>
      <vt:lpstr>二、数据库推动大模型优化发展</vt:lpstr>
      <vt:lpstr>ADB-PG：内置向量检索+全文检索的一站式企业知识数据库</vt:lpstr>
      <vt:lpstr>三、ADB-PG：内置向量检索+全文检索的一站式企业知识数据库</vt:lpstr>
      <vt:lpstr>三、ADB-PG：内置向量检索+全文检索的一站式企业知识数据库</vt:lpstr>
      <vt:lpstr>三、ADB-PG：内置向量检索+全文检索的一站式企业知识数据库</vt:lpstr>
      <vt:lpstr>三、ADB-PG：内置向量检索+全文检索的一站式企业知识数据库</vt:lpstr>
      <vt:lpstr>三、ADB-PG：内置向量检索+全文检索的一站式企业知识数据库</vt:lpstr>
      <vt:lpstr>Milvus数据库，以及该数据库对LLM的贡献</vt:lpstr>
      <vt:lpstr>1、什么是Milvus 数据库？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用LLM构建基于本地知识库的智能问答应用</vt:lpstr>
      <vt:lpstr>引言</vt:lpstr>
      <vt:lpstr>常见词汇/参数介绍（1/4）</vt:lpstr>
      <vt:lpstr>常见词汇/参数介绍（2/4）</vt:lpstr>
      <vt:lpstr>常见词汇/参数介绍（3/4）</vt:lpstr>
      <vt:lpstr>常见词汇/参数介绍（4/4）</vt:lpstr>
      <vt:lpstr>案例：基于LangChain+ChatGLM2-6B的本地知识库问答应用</vt:lpstr>
      <vt:lpstr>案例：基于LangChain+ChatGLM2-6B的本地知识库问答应用</vt:lpstr>
      <vt:lpstr>VectorStore(FAISS)-Facebook AI Similarity Search</vt:lpstr>
      <vt:lpstr>VectorStore(FAISS)-Facebook AI Similarity Search</vt:lpstr>
      <vt:lpstr>特殊情况问题解决</vt:lpstr>
      <vt:lpstr>后记</vt:lpstr>
      <vt:lpstr>QLORA：量化LLM的有效微调（包括论文解读）</vt:lpstr>
      <vt:lpstr>LLM优化方法：全面微调、PEFT、提示工程和RAG对比分析</vt:lpstr>
      <vt:lpstr>PowerPoint 演示文稿</vt:lpstr>
      <vt:lpstr>QLoRA介绍</vt:lpstr>
      <vt:lpstr>Introduction</vt:lpstr>
      <vt:lpstr>Background</vt:lpstr>
      <vt:lpstr>LoRA技术</vt:lpstr>
      <vt:lpstr>4-bit NormalFloat Quantization</vt:lpstr>
      <vt:lpstr>Quantile Quantization到正态分布估计</vt:lpstr>
      <vt:lpstr>Double Quantization</vt:lpstr>
      <vt:lpstr>参考文献与资料</vt:lpstr>
      <vt:lpstr>感谢指导</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wolf</dc:creator>
  <cp:lastModifiedBy>Freedom</cp:lastModifiedBy>
  <cp:revision>37</cp:revision>
  <dcterms:created xsi:type="dcterms:W3CDTF">2023-10-24T15:31:00Z</dcterms:created>
  <dcterms:modified xsi:type="dcterms:W3CDTF">2023-10-27T08:26:19Z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6C8BB4227D094B528263E46B2E7A4F81_13</vt:lpwstr>
  </property>
  <property fmtid="{D5CDD505-2E9C-101B-9397-08002B2CF9AE}" pid="3" name="KSOProductBuildVer">
    <vt:lpwstr>2052-12.1.0.15712</vt:lpwstr>
  </property>
</Properties>
</file>

<file path=docProps/thumbnail.jpeg>
</file>